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351" r:id="rId15"/>
    <p:sldId id="352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53" r:id="rId45"/>
    <p:sldId id="354" r:id="rId46"/>
    <p:sldId id="323" r:id="rId47"/>
    <p:sldId id="324" r:id="rId48"/>
    <p:sldId id="326" r:id="rId49"/>
    <p:sldId id="327" r:id="rId50"/>
    <p:sldId id="328" r:id="rId51"/>
    <p:sldId id="28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5"/>
    <p:restoredTop sz="95728"/>
  </p:normalViewPr>
  <p:slideViewPr>
    <p:cSldViewPr snapToGrid="0" snapToObjects="1">
      <p:cViewPr>
        <p:scale>
          <a:sx n="94" d="100"/>
          <a:sy n="94" d="100"/>
        </p:scale>
        <p:origin x="222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A28A-7721-F64C-B123-832430C09039}" type="datetimeFigureOut">
              <a:rPr lang="en-TW" smtClean="0"/>
              <a:t>1/5/22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EAC83-1B96-0C4A-9DD5-6B6639F8F36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662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0664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4915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33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3386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BDE2-1F07-324D-B982-01C59B1DC6D5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357622"/>
            <a:ext cx="2057400" cy="365125"/>
          </a:xfrm>
        </p:spPr>
        <p:txBody>
          <a:bodyPr/>
          <a:lstStyle>
            <a:lvl1pPr>
              <a:defRPr b="1"/>
            </a:lvl1pPr>
          </a:lstStyle>
          <a:p>
            <a:fld id="{14B373FC-FF3A-C64D-BE97-055D2267A4A7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1968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767E-042F-4949-9A09-DE3A3EF3CB94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373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68F-4376-124D-97DE-C6F9FB49F258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25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" y="136524"/>
            <a:ext cx="8660675" cy="843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62" y="1149530"/>
            <a:ext cx="8660674" cy="5460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C4F9-7826-BC4B-9646-62CC3E8170C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276" y="6356351"/>
            <a:ext cx="2057400" cy="365125"/>
          </a:xfrm>
        </p:spPr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57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75A-342C-2B41-BF7A-902C48D0504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54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E5EB-F1DF-2C4B-9CD8-3B36810FC42C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9007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898E-B0AD-A749-977B-D1E10CC6B42E}" type="datetime1">
              <a:rPr lang="en-US" smtClean="0"/>
              <a:t>1/5/22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346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6E29-885F-5A41-8819-F82CFA759422}" type="datetime1">
              <a:rPr lang="en-US" smtClean="0"/>
              <a:t>1/5/22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49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8F63-80A5-8340-B996-3996185D321C}" type="datetime1">
              <a:rPr lang="en-US" smtClean="0"/>
              <a:t>1/5/22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81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FB0C6-54DE-B149-9851-D77BEA7C0A0D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790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AAD0-F7EF-B54D-ACE9-3FDA9D8EDA8E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299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984E-59AC-B84A-9933-4B0FE8048C91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982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2C3-A44D-0E4D-958E-8B57D011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06638"/>
          </a:xfrm>
        </p:spPr>
        <p:txBody>
          <a:bodyPr>
            <a:noAutofit/>
          </a:bodyPr>
          <a:lstStyle/>
          <a:p>
            <a:r>
              <a:rPr lang="en-US" b="1" dirty="0"/>
              <a:t>Topic 7 – </a:t>
            </a:r>
            <a:br>
              <a:rPr lang="en-US" b="1" dirty="0"/>
            </a:br>
            <a:r>
              <a:rPr lang="en-US" b="1" dirty="0"/>
              <a:t>Stacks and Queues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B78FD-EE24-6746-AC0A-89F05B52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07" y="3686440"/>
            <a:ext cx="2235386" cy="2980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E29D-F433-C445-AE29-2BD5F9B6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15" y="3686440"/>
            <a:ext cx="2096770" cy="298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3CB09-1C78-B145-AEDB-C81C0A02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" y="3686440"/>
            <a:ext cx="2282190" cy="2995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5D41B5-5904-0F4C-8FBA-D22D6293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61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CEC8-8380-DA4B-9919-1ACE3967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Push and Pop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14705-19F4-0D40-A2F4-01F1CB226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0966F-7594-634D-A3CB-05BE96C9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10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3A938995-EEAE-564E-8BE5-43DEE51332FE}"/>
              </a:ext>
            </a:extLst>
          </p:cNvPr>
          <p:cNvSpPr/>
          <p:nvPr/>
        </p:nvSpPr>
        <p:spPr>
          <a:xfrm>
            <a:off x="728684" y="4766626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2F9140B-58EE-DE47-AC0C-6FB24120955D}"/>
              </a:ext>
            </a:extLst>
          </p:cNvPr>
          <p:cNvSpPr/>
          <p:nvPr/>
        </p:nvSpPr>
        <p:spPr>
          <a:xfrm>
            <a:off x="728685" y="4159005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11E1CD74-21EF-1B4D-A523-CCB91B2FD9F8}"/>
              </a:ext>
            </a:extLst>
          </p:cNvPr>
          <p:cNvSpPr/>
          <p:nvPr/>
        </p:nvSpPr>
        <p:spPr>
          <a:xfrm>
            <a:off x="728685" y="3551384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CC705F25-C5CC-D240-BD60-D2194E00A398}"/>
              </a:ext>
            </a:extLst>
          </p:cNvPr>
          <p:cNvSpPr/>
          <p:nvPr/>
        </p:nvSpPr>
        <p:spPr>
          <a:xfrm>
            <a:off x="728685" y="2943763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1356B4C-BD38-4D4E-9C1A-F92008BEC864}"/>
              </a:ext>
            </a:extLst>
          </p:cNvPr>
          <p:cNvSpPr/>
          <p:nvPr/>
        </p:nvSpPr>
        <p:spPr>
          <a:xfrm>
            <a:off x="728683" y="2339079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C2A82F-45DF-5C40-9A03-9E571B3241FC}"/>
              </a:ext>
            </a:extLst>
          </p:cNvPr>
          <p:cNvSpPr/>
          <p:nvPr/>
        </p:nvSpPr>
        <p:spPr>
          <a:xfrm>
            <a:off x="728683" y="1326975"/>
            <a:ext cx="14703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Empty stack 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265F-3A01-2140-8DCB-D3DEF6C270AD}"/>
              </a:ext>
            </a:extLst>
          </p:cNvPr>
          <p:cNvSpPr/>
          <p:nvPr/>
        </p:nvSpPr>
        <p:spPr>
          <a:xfrm>
            <a:off x="728683" y="5853974"/>
            <a:ext cx="14703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top = -1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E4539B16-2642-9A42-B872-5ABE3B3A9CDB}"/>
              </a:ext>
            </a:extLst>
          </p:cNvPr>
          <p:cNvSpPr/>
          <p:nvPr/>
        </p:nvSpPr>
        <p:spPr>
          <a:xfrm>
            <a:off x="2917765" y="4766626"/>
            <a:ext cx="1353787" cy="700645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E662926F-839F-7F48-B620-2228ABCBCFA8}"/>
              </a:ext>
            </a:extLst>
          </p:cNvPr>
          <p:cNvSpPr/>
          <p:nvPr/>
        </p:nvSpPr>
        <p:spPr>
          <a:xfrm>
            <a:off x="2917766" y="4159005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3A91B34-CF9C-A742-A9F6-98844A4159ED}"/>
              </a:ext>
            </a:extLst>
          </p:cNvPr>
          <p:cNvSpPr/>
          <p:nvPr/>
        </p:nvSpPr>
        <p:spPr>
          <a:xfrm>
            <a:off x="2917766" y="3551384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690082B6-6D72-DE40-95BD-D4F3EDADC5DA}"/>
              </a:ext>
            </a:extLst>
          </p:cNvPr>
          <p:cNvSpPr/>
          <p:nvPr/>
        </p:nvSpPr>
        <p:spPr>
          <a:xfrm>
            <a:off x="2917766" y="2943763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A98E695-0962-E14F-87D1-ABA642F16746}"/>
              </a:ext>
            </a:extLst>
          </p:cNvPr>
          <p:cNvSpPr/>
          <p:nvPr/>
        </p:nvSpPr>
        <p:spPr>
          <a:xfrm>
            <a:off x="2917764" y="2339079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050811-B97B-C14B-A522-E5BDA625515D}"/>
              </a:ext>
            </a:extLst>
          </p:cNvPr>
          <p:cNvSpPr/>
          <p:nvPr/>
        </p:nvSpPr>
        <p:spPr>
          <a:xfrm>
            <a:off x="2917763" y="1757100"/>
            <a:ext cx="1715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push(10)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BC646-2460-F24C-95D4-7E8514A6CA85}"/>
              </a:ext>
            </a:extLst>
          </p:cNvPr>
          <p:cNvSpPr/>
          <p:nvPr/>
        </p:nvSpPr>
        <p:spPr>
          <a:xfrm>
            <a:off x="2917764" y="5853974"/>
            <a:ext cx="14703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top = 0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7848BC87-BFF0-0F4C-802B-24F5040841EB}"/>
              </a:ext>
            </a:extLst>
          </p:cNvPr>
          <p:cNvSpPr/>
          <p:nvPr/>
        </p:nvSpPr>
        <p:spPr>
          <a:xfrm>
            <a:off x="5197178" y="4766626"/>
            <a:ext cx="1353787" cy="700645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C07E713-2B8E-B941-989A-0EE68BEAC5B6}"/>
              </a:ext>
            </a:extLst>
          </p:cNvPr>
          <p:cNvSpPr/>
          <p:nvPr/>
        </p:nvSpPr>
        <p:spPr>
          <a:xfrm>
            <a:off x="5197179" y="4159005"/>
            <a:ext cx="1353787" cy="700645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D19115E1-0679-C94B-89E9-9DD82B8AA685}"/>
              </a:ext>
            </a:extLst>
          </p:cNvPr>
          <p:cNvSpPr/>
          <p:nvPr/>
        </p:nvSpPr>
        <p:spPr>
          <a:xfrm>
            <a:off x="5197179" y="3551384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D689BAC-7384-E342-8FD8-4C6CEE60359B}"/>
              </a:ext>
            </a:extLst>
          </p:cNvPr>
          <p:cNvSpPr/>
          <p:nvPr/>
        </p:nvSpPr>
        <p:spPr>
          <a:xfrm>
            <a:off x="5197179" y="2943763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C2FF7D4E-C897-EF42-81D8-2127C78F4253}"/>
              </a:ext>
            </a:extLst>
          </p:cNvPr>
          <p:cNvSpPr/>
          <p:nvPr/>
        </p:nvSpPr>
        <p:spPr>
          <a:xfrm>
            <a:off x="5197177" y="2339079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E31CAE-1953-C64B-9AC1-2F7D77710644}"/>
              </a:ext>
            </a:extLst>
          </p:cNvPr>
          <p:cNvSpPr/>
          <p:nvPr/>
        </p:nvSpPr>
        <p:spPr>
          <a:xfrm>
            <a:off x="5197176" y="1757100"/>
            <a:ext cx="1715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push(4)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2F58D1-77B2-714F-9A05-CC29AA932A4F}"/>
              </a:ext>
            </a:extLst>
          </p:cNvPr>
          <p:cNvSpPr/>
          <p:nvPr/>
        </p:nvSpPr>
        <p:spPr>
          <a:xfrm>
            <a:off x="5197177" y="5853974"/>
            <a:ext cx="14703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top = 1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71BF7AD6-411E-624F-980C-A70FB566A0FB}"/>
              </a:ext>
            </a:extLst>
          </p:cNvPr>
          <p:cNvSpPr/>
          <p:nvPr/>
        </p:nvSpPr>
        <p:spPr>
          <a:xfrm>
            <a:off x="7428298" y="4766626"/>
            <a:ext cx="1353787" cy="700645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DA0B4F0-DDA6-A442-8F38-D21DFF40D7F2}"/>
              </a:ext>
            </a:extLst>
          </p:cNvPr>
          <p:cNvSpPr/>
          <p:nvPr/>
        </p:nvSpPr>
        <p:spPr>
          <a:xfrm>
            <a:off x="7428299" y="4159005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9FED6AB4-E1DA-5045-B6C2-F5C2CB8AD605}"/>
              </a:ext>
            </a:extLst>
          </p:cNvPr>
          <p:cNvSpPr/>
          <p:nvPr/>
        </p:nvSpPr>
        <p:spPr>
          <a:xfrm>
            <a:off x="7428299" y="3551384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6CFC8AB9-8BEE-4D4F-B9F5-3EB19DD1015B}"/>
              </a:ext>
            </a:extLst>
          </p:cNvPr>
          <p:cNvSpPr/>
          <p:nvPr/>
        </p:nvSpPr>
        <p:spPr>
          <a:xfrm>
            <a:off x="7428299" y="2943763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766279CC-EB7D-084D-99D4-C110C820BD6C}"/>
              </a:ext>
            </a:extLst>
          </p:cNvPr>
          <p:cNvSpPr/>
          <p:nvPr/>
        </p:nvSpPr>
        <p:spPr>
          <a:xfrm>
            <a:off x="7428297" y="2339079"/>
            <a:ext cx="1353787" cy="700645"/>
          </a:xfrm>
          <a:prstGeom prst="cub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6D653F-B6FE-6B45-A990-A8798CF64DF1}"/>
              </a:ext>
            </a:extLst>
          </p:cNvPr>
          <p:cNvSpPr/>
          <p:nvPr/>
        </p:nvSpPr>
        <p:spPr>
          <a:xfrm>
            <a:off x="7428296" y="1757100"/>
            <a:ext cx="1715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pop(10)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3A7F2A-131E-0D46-99CF-2EBA496C0997}"/>
              </a:ext>
            </a:extLst>
          </p:cNvPr>
          <p:cNvSpPr/>
          <p:nvPr/>
        </p:nvSpPr>
        <p:spPr>
          <a:xfrm>
            <a:off x="7428297" y="5853974"/>
            <a:ext cx="14703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top = 0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DDBE5C5A-A77E-4844-8A65-F622052F1874}"/>
              </a:ext>
            </a:extLst>
          </p:cNvPr>
          <p:cNvSpPr/>
          <p:nvPr/>
        </p:nvSpPr>
        <p:spPr>
          <a:xfrm>
            <a:off x="6794778" y="5239336"/>
            <a:ext cx="537180" cy="22793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5CBFA4-D6BF-F04A-ACA6-3F13BE65B759}"/>
              </a:ext>
            </a:extLst>
          </p:cNvPr>
          <p:cNvSpPr/>
          <p:nvPr/>
        </p:nvSpPr>
        <p:spPr>
          <a:xfrm>
            <a:off x="6717920" y="4772504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3984F60A-D95E-B04F-8230-59735643775E}"/>
              </a:ext>
            </a:extLst>
          </p:cNvPr>
          <p:cNvSpPr/>
          <p:nvPr/>
        </p:nvSpPr>
        <p:spPr>
          <a:xfrm>
            <a:off x="4563658" y="4622276"/>
            <a:ext cx="537180" cy="22793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0426F5-9A0E-B647-A01E-D8DD8D0669EE}"/>
              </a:ext>
            </a:extLst>
          </p:cNvPr>
          <p:cNvSpPr/>
          <p:nvPr/>
        </p:nvSpPr>
        <p:spPr>
          <a:xfrm>
            <a:off x="4486800" y="4155444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9DA7A174-C88E-FD44-8A03-17E21725B888}"/>
              </a:ext>
            </a:extLst>
          </p:cNvPr>
          <p:cNvSpPr/>
          <p:nvPr/>
        </p:nvSpPr>
        <p:spPr>
          <a:xfrm>
            <a:off x="2326283" y="5238371"/>
            <a:ext cx="537180" cy="22793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D3D39A-9964-E041-AB17-0007F796CC09}"/>
              </a:ext>
            </a:extLst>
          </p:cNvPr>
          <p:cNvSpPr/>
          <p:nvPr/>
        </p:nvSpPr>
        <p:spPr>
          <a:xfrm>
            <a:off x="2249425" y="4771539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42845B82-0E47-C94B-A34C-4A27B2803C68}"/>
              </a:ext>
            </a:extLst>
          </p:cNvPr>
          <p:cNvSpPr/>
          <p:nvPr/>
        </p:nvSpPr>
        <p:spPr>
          <a:xfrm>
            <a:off x="135429" y="5576532"/>
            <a:ext cx="537180" cy="22793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3F3059-FB59-964B-A681-26FD1C9357B3}"/>
              </a:ext>
            </a:extLst>
          </p:cNvPr>
          <p:cNvSpPr/>
          <p:nvPr/>
        </p:nvSpPr>
        <p:spPr>
          <a:xfrm>
            <a:off x="58571" y="5109700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9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F20B-A015-ED40-A61F-B134D1A2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Array-based Stack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AC8D-03CC-764B-BEB2-2CED83B3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array storing the stack elements may become full </a:t>
            </a:r>
          </a:p>
          <a:p>
            <a:r>
              <a:rPr lang="en-US" dirty="0"/>
              <a:t>A push operation will then throw a </a:t>
            </a:r>
            <a:r>
              <a:rPr lang="en-US" b="1" dirty="0" err="1">
                <a:solidFill>
                  <a:srgbClr val="FF0000"/>
                </a:solidFill>
              </a:rPr>
              <a:t>FullStackException</a:t>
            </a:r>
            <a:r>
              <a:rPr lang="en-US" dirty="0"/>
              <a:t> </a:t>
            </a:r>
          </a:p>
          <a:p>
            <a:pPr lvl="1"/>
            <a:r>
              <a:rPr lang="en-US" sz="2800" dirty="0"/>
              <a:t>Limitation of the array-based implementation </a:t>
            </a:r>
          </a:p>
          <a:p>
            <a:pPr lvl="1"/>
            <a:r>
              <a:rPr lang="en-US" sz="2800" dirty="0"/>
              <a:t>Not intrinsic to the Stack ADT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E2848-03DF-CD45-91AD-9B5968E5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11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C33D3-4A34-3540-ACD6-EE068EC2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" y="3705990"/>
            <a:ext cx="8660674" cy="11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9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673-2432-E344-9B29-651760F3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Implementing a Stack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C8D2-4DA8-6A49-B460-70A9B232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object will need several instance fields </a:t>
            </a:r>
          </a:p>
          <a:p>
            <a:pPr lvl="1"/>
            <a:r>
              <a:rPr lang="en-US" sz="2800" b="1" i="1" dirty="0" err="1">
                <a:solidFill>
                  <a:srgbClr val="FF0000"/>
                </a:solidFill>
              </a:rPr>
              <a:t>maxSize</a:t>
            </a:r>
            <a:r>
              <a:rPr lang="en-US" sz="2800" i="1" dirty="0"/>
              <a:t> </a:t>
            </a:r>
            <a:r>
              <a:rPr lang="en-US" sz="2800" dirty="0"/>
              <a:t>to store the size of the array </a:t>
            </a:r>
          </a:p>
          <a:p>
            <a:pPr lvl="1"/>
            <a:r>
              <a:rPr lang="en-US" sz="2800" dirty="0"/>
              <a:t>an array of numbers </a:t>
            </a:r>
            <a:r>
              <a:rPr lang="en-US" sz="2800" b="1" i="1" dirty="0" err="1">
                <a:solidFill>
                  <a:srgbClr val="FF0000"/>
                </a:solidFill>
              </a:rPr>
              <a:t>stackArray</a:t>
            </a:r>
            <a:r>
              <a:rPr lang="en-US" sz="2800" i="1" dirty="0"/>
              <a:t> </a:t>
            </a:r>
            <a:r>
              <a:rPr lang="en-US" sz="2800" dirty="0"/>
              <a:t>to store the stack </a:t>
            </a:r>
          </a:p>
          <a:p>
            <a:pPr lvl="1"/>
            <a:r>
              <a:rPr lang="en-US" sz="2800" dirty="0"/>
              <a:t>a variable called </a:t>
            </a:r>
            <a:r>
              <a:rPr lang="en-US" sz="2800" b="1" i="1" dirty="0">
                <a:solidFill>
                  <a:srgbClr val="FF0000"/>
                </a:solidFill>
              </a:rPr>
              <a:t>top</a:t>
            </a:r>
            <a:r>
              <a:rPr lang="en-US" sz="2800" i="1" dirty="0"/>
              <a:t> </a:t>
            </a:r>
            <a:r>
              <a:rPr lang="en-US" sz="2800" dirty="0"/>
              <a:t>to track where the top of the stack is </a:t>
            </a:r>
          </a:p>
          <a:p>
            <a:r>
              <a:rPr lang="en-US" dirty="0"/>
              <a:t>Constructor will take in size of array, initialize it and set </a:t>
            </a:r>
            <a:r>
              <a:rPr lang="en-US" b="1" i="1" dirty="0">
                <a:solidFill>
                  <a:srgbClr val="FF0000"/>
                </a:solidFill>
              </a:rPr>
              <a:t>top </a:t>
            </a:r>
            <a:r>
              <a:rPr lang="en-US" b="1" dirty="0">
                <a:solidFill>
                  <a:srgbClr val="FF0000"/>
                </a:solidFill>
              </a:rPr>
              <a:t>to -1 </a:t>
            </a:r>
            <a:r>
              <a:rPr lang="en-US" dirty="0"/>
              <a:t>since there’s nothing in the stack to start with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889B1-3F10-214F-A43F-4AC46491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5747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475D-9D88-524D-90AF-8DF50EFA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Implementation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F125-6C89-AC44-9C27-6ABA9903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class Stack { </a:t>
            </a:r>
          </a:p>
          <a:p>
            <a:pPr marL="457200" lvl="1" indent="0">
              <a:buNone/>
            </a:pPr>
            <a:r>
              <a:rPr lang="en-US" sz="2800" dirty="0"/>
              <a:t>private int </a:t>
            </a:r>
            <a:r>
              <a:rPr lang="en-US" sz="2800" dirty="0" err="1"/>
              <a:t>maxSize</a:t>
            </a:r>
            <a:r>
              <a:rPr lang="en-US" sz="2800" dirty="0"/>
              <a:t>;   // size of stack array </a:t>
            </a:r>
          </a:p>
          <a:p>
            <a:pPr marL="457200" lvl="1" indent="0">
              <a:buNone/>
            </a:pPr>
            <a:r>
              <a:rPr lang="en-US" sz="2800" dirty="0"/>
              <a:t>private long[] </a:t>
            </a:r>
            <a:r>
              <a:rPr lang="en-US" sz="2800" dirty="0" err="1"/>
              <a:t>stackArray</a:t>
            </a:r>
            <a:r>
              <a:rPr lang="en-US" sz="2800" dirty="0"/>
              <a:t>; </a:t>
            </a:r>
          </a:p>
          <a:p>
            <a:pPr marL="457200" lvl="1" indent="0">
              <a:buNone/>
            </a:pPr>
            <a:r>
              <a:rPr lang="en-US" sz="2800" dirty="0"/>
              <a:t>private int top;   // top of stack 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public Stack(int s) {  // constructor </a:t>
            </a:r>
          </a:p>
          <a:p>
            <a:pPr marL="914400" lvl="2" indent="0">
              <a:buNone/>
            </a:pPr>
            <a:r>
              <a:rPr lang="en-US" sz="2800" dirty="0" err="1"/>
              <a:t>maxSize</a:t>
            </a:r>
            <a:r>
              <a:rPr lang="en-US" sz="2800" dirty="0"/>
              <a:t> = s; </a:t>
            </a:r>
            <a:r>
              <a:rPr lang="zh-TW" altLang="en-US" sz="2800" dirty="0"/>
              <a:t>  </a:t>
            </a:r>
            <a:r>
              <a:rPr lang="en-US" sz="2800" b="1" dirty="0">
                <a:solidFill>
                  <a:srgbClr val="FF0000"/>
                </a:solidFill>
              </a:rPr>
              <a:t>// set array size </a:t>
            </a:r>
          </a:p>
          <a:p>
            <a:pPr marL="914400" lvl="2" indent="0">
              <a:buNone/>
            </a:pPr>
            <a:r>
              <a:rPr lang="en-US" sz="2800" dirty="0" err="1"/>
              <a:t>stackArray</a:t>
            </a:r>
            <a:r>
              <a:rPr lang="en-US" sz="2800" dirty="0"/>
              <a:t> = new long[</a:t>
            </a:r>
            <a:r>
              <a:rPr lang="en-US" sz="2800" dirty="0" err="1"/>
              <a:t>maxSize</a:t>
            </a:r>
            <a:r>
              <a:rPr lang="en-US" sz="2800" dirty="0"/>
              <a:t>];   </a:t>
            </a:r>
            <a:r>
              <a:rPr lang="en-US" sz="2800" b="1" dirty="0">
                <a:solidFill>
                  <a:srgbClr val="FF0000"/>
                </a:solidFill>
              </a:rPr>
              <a:t>// create array </a:t>
            </a:r>
          </a:p>
          <a:p>
            <a:pPr marL="914400" lvl="2" indent="0">
              <a:buNone/>
            </a:pPr>
            <a:r>
              <a:rPr lang="en-US" sz="2800" dirty="0"/>
              <a:t>top = -1;   // no items yet 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04A62-5D1D-E142-AD9B-D92613DB9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77971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78A5-D9AE-D143-A87C-3AD98CD3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C1F31-DF42-FB41-904F-5025D438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void push(long j) { // put item on top of stack </a:t>
            </a:r>
          </a:p>
          <a:p>
            <a:pPr marL="457200" lvl="1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top++</a:t>
            </a:r>
            <a:r>
              <a:rPr lang="en-US" sz="2800" dirty="0"/>
              <a:t>; </a:t>
            </a:r>
          </a:p>
          <a:p>
            <a:pPr marL="457200" lvl="1" indent="0">
              <a:buNone/>
            </a:pPr>
            <a:r>
              <a:rPr lang="en-US" sz="2800" dirty="0" err="1"/>
              <a:t>stackArray</a:t>
            </a:r>
            <a:r>
              <a:rPr lang="en-US" sz="2800" dirty="0"/>
              <a:t>[top] = j; // increment top, insert item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0081C-6546-4A4B-B8E0-303BE247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14</a:t>
            </a:fld>
            <a:endParaRPr lang="en-TW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AB36786-FAB9-CE44-B90B-4271B9607DD8}"/>
              </a:ext>
            </a:extLst>
          </p:cNvPr>
          <p:cNvSpPr/>
          <p:nvPr/>
        </p:nvSpPr>
        <p:spPr>
          <a:xfrm>
            <a:off x="2440648" y="5966675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F161081-3E1D-734F-8933-91107125D211}"/>
              </a:ext>
            </a:extLst>
          </p:cNvPr>
          <p:cNvSpPr/>
          <p:nvPr/>
        </p:nvSpPr>
        <p:spPr>
          <a:xfrm>
            <a:off x="2440649" y="5359054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7A8C6298-7376-EE44-A9CF-7A33F7F11420}"/>
              </a:ext>
            </a:extLst>
          </p:cNvPr>
          <p:cNvSpPr/>
          <p:nvPr/>
        </p:nvSpPr>
        <p:spPr>
          <a:xfrm>
            <a:off x="2440649" y="4751433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44962349-D868-9C42-B3A0-EE999E3E9A8C}"/>
              </a:ext>
            </a:extLst>
          </p:cNvPr>
          <p:cNvSpPr/>
          <p:nvPr/>
        </p:nvSpPr>
        <p:spPr>
          <a:xfrm>
            <a:off x="2440649" y="4143812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Curved Down Arrow 17">
            <a:extLst>
              <a:ext uri="{FF2B5EF4-FFF2-40B4-BE49-F238E27FC236}">
                <a16:creationId xmlns:a16="http://schemas.microsoft.com/office/drawing/2014/main" id="{E686712A-CE62-F140-BD3F-8AA610B2B2D7}"/>
              </a:ext>
            </a:extLst>
          </p:cNvPr>
          <p:cNvSpPr/>
          <p:nvPr/>
        </p:nvSpPr>
        <p:spPr>
          <a:xfrm>
            <a:off x="1436646" y="3091556"/>
            <a:ext cx="1776024" cy="7206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88F35A3B-E84E-7847-BC93-AD1E5AC28DB7}"/>
              </a:ext>
            </a:extLst>
          </p:cNvPr>
          <p:cNvSpPr/>
          <p:nvPr/>
        </p:nvSpPr>
        <p:spPr>
          <a:xfrm>
            <a:off x="759752" y="3281363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NEW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A7822126-146D-9C4F-91F3-1D32CA94894A}"/>
              </a:ext>
            </a:extLst>
          </p:cNvPr>
          <p:cNvSpPr/>
          <p:nvPr/>
        </p:nvSpPr>
        <p:spPr>
          <a:xfrm>
            <a:off x="6264381" y="5965768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70E12A47-90AE-7246-BA51-9BFEC1138D0C}"/>
              </a:ext>
            </a:extLst>
          </p:cNvPr>
          <p:cNvSpPr/>
          <p:nvPr/>
        </p:nvSpPr>
        <p:spPr>
          <a:xfrm>
            <a:off x="6264382" y="5358147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E923DEA-8205-5644-B6C4-F32E327A8401}"/>
              </a:ext>
            </a:extLst>
          </p:cNvPr>
          <p:cNvSpPr/>
          <p:nvPr/>
        </p:nvSpPr>
        <p:spPr>
          <a:xfrm>
            <a:off x="6264382" y="4750526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BFCE2EC-4853-E34E-8F9D-D344EF853686}"/>
              </a:ext>
            </a:extLst>
          </p:cNvPr>
          <p:cNvSpPr/>
          <p:nvPr/>
        </p:nvSpPr>
        <p:spPr>
          <a:xfrm>
            <a:off x="6264382" y="4142905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10AE44B-3968-E645-B377-10FD1859BEC1}"/>
              </a:ext>
            </a:extLst>
          </p:cNvPr>
          <p:cNvSpPr/>
          <p:nvPr/>
        </p:nvSpPr>
        <p:spPr>
          <a:xfrm>
            <a:off x="6264380" y="3538221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NEW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CB7751-F18A-7543-A6A8-B909F52D78CD}"/>
              </a:ext>
            </a:extLst>
          </p:cNvPr>
          <p:cNvSpPr/>
          <p:nvPr/>
        </p:nvSpPr>
        <p:spPr>
          <a:xfrm>
            <a:off x="1994051" y="2544508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push</a:t>
            </a:r>
            <a:endParaRPr lang="en-TW" sz="2800" b="1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9A71F60-1639-2A4D-9C4A-607EA5AB250B}"/>
              </a:ext>
            </a:extLst>
          </p:cNvPr>
          <p:cNvSpPr/>
          <p:nvPr/>
        </p:nvSpPr>
        <p:spPr>
          <a:xfrm>
            <a:off x="4457697" y="4120226"/>
            <a:ext cx="1045029" cy="21523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9ECB71A-C94E-594A-A59E-8FFB5C73BD43}"/>
              </a:ext>
            </a:extLst>
          </p:cNvPr>
          <p:cNvSpPr/>
          <p:nvPr/>
        </p:nvSpPr>
        <p:spPr>
          <a:xfrm>
            <a:off x="1976008" y="4475020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D864D6-C85F-494D-8A7B-7A68BCA00547}"/>
              </a:ext>
            </a:extLst>
          </p:cNvPr>
          <p:cNvSpPr/>
          <p:nvPr/>
        </p:nvSpPr>
        <p:spPr>
          <a:xfrm>
            <a:off x="1215280" y="4299355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65FC54-EBAB-254A-A26D-D152D9B9E3AC}"/>
              </a:ext>
            </a:extLst>
          </p:cNvPr>
          <p:cNvSpPr/>
          <p:nvPr/>
        </p:nvSpPr>
        <p:spPr>
          <a:xfrm>
            <a:off x="5916873" y="3853358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9D639E-B7E1-7842-9AD8-A871CA410379}"/>
              </a:ext>
            </a:extLst>
          </p:cNvPr>
          <p:cNvSpPr/>
          <p:nvPr/>
        </p:nvSpPr>
        <p:spPr>
          <a:xfrm>
            <a:off x="5156145" y="3677693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5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F83A-7D23-5A43-93B5-BF11A4BE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AF1CC-7105-A04E-B38F-67C18A383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long pop() { </a:t>
            </a:r>
            <a:r>
              <a:rPr lang="zh-TW" altLang="en-US" dirty="0"/>
              <a:t>    </a:t>
            </a:r>
            <a:r>
              <a:rPr lang="en-US" dirty="0"/>
              <a:t>// take item from top of stack </a:t>
            </a:r>
          </a:p>
          <a:p>
            <a:pPr marL="457200" lvl="1" indent="0">
              <a:buNone/>
            </a:pPr>
            <a:r>
              <a:rPr lang="en-US" sz="2800" dirty="0"/>
              <a:t>return </a:t>
            </a:r>
            <a:r>
              <a:rPr lang="en-US" sz="2800" dirty="0" err="1"/>
              <a:t>stackArray</a:t>
            </a:r>
            <a:r>
              <a:rPr lang="en-US" sz="2800" dirty="0"/>
              <a:t>[</a:t>
            </a:r>
            <a:r>
              <a:rPr lang="en-US" sz="2800" b="1" dirty="0">
                <a:solidFill>
                  <a:srgbClr val="FF0000"/>
                </a:solidFill>
              </a:rPr>
              <a:t>top--</a:t>
            </a:r>
            <a:r>
              <a:rPr lang="en-US" sz="2800" dirty="0"/>
              <a:t>]; //access item, decrement top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21B0B-A6D8-5D4B-B958-EADF4E5A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15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0C82116-38B4-5545-8564-456B3B9F8E0B}"/>
              </a:ext>
            </a:extLst>
          </p:cNvPr>
          <p:cNvSpPr/>
          <p:nvPr/>
        </p:nvSpPr>
        <p:spPr>
          <a:xfrm>
            <a:off x="1450986" y="5831555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BA53551-20A1-F74F-A9E3-22617273BFF7}"/>
              </a:ext>
            </a:extLst>
          </p:cNvPr>
          <p:cNvSpPr/>
          <p:nvPr/>
        </p:nvSpPr>
        <p:spPr>
          <a:xfrm>
            <a:off x="1450987" y="5223934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B13A27A-2C5F-EA49-A6C9-B5F42C9BB2C5}"/>
              </a:ext>
            </a:extLst>
          </p:cNvPr>
          <p:cNvSpPr/>
          <p:nvPr/>
        </p:nvSpPr>
        <p:spPr>
          <a:xfrm>
            <a:off x="1450987" y="4616313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B30E554-443C-5C4E-A3D6-AA507F0EF0FF}"/>
              </a:ext>
            </a:extLst>
          </p:cNvPr>
          <p:cNvSpPr/>
          <p:nvPr/>
        </p:nvSpPr>
        <p:spPr>
          <a:xfrm>
            <a:off x="1450987" y="4008692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D114559-E6EC-3A40-9D18-F70796A3834C}"/>
              </a:ext>
            </a:extLst>
          </p:cNvPr>
          <p:cNvSpPr/>
          <p:nvPr/>
        </p:nvSpPr>
        <p:spPr>
          <a:xfrm>
            <a:off x="1450985" y="3404008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0D244A4-528C-5F44-8B12-1D3C28133353}"/>
              </a:ext>
            </a:extLst>
          </p:cNvPr>
          <p:cNvSpPr/>
          <p:nvPr/>
        </p:nvSpPr>
        <p:spPr>
          <a:xfrm>
            <a:off x="1103478" y="3719145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6C219A-40D2-5741-BAC4-87BE93E2378F}"/>
              </a:ext>
            </a:extLst>
          </p:cNvPr>
          <p:cNvSpPr/>
          <p:nvPr/>
        </p:nvSpPr>
        <p:spPr>
          <a:xfrm>
            <a:off x="342750" y="3543480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B4E441CA-E0F5-9E46-9DC7-24EFD10EC7CB}"/>
              </a:ext>
            </a:extLst>
          </p:cNvPr>
          <p:cNvSpPr/>
          <p:nvPr/>
        </p:nvSpPr>
        <p:spPr>
          <a:xfrm>
            <a:off x="5523923" y="5914682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4241DE8-F961-DF44-8EC3-F4A0D34E41D0}"/>
              </a:ext>
            </a:extLst>
          </p:cNvPr>
          <p:cNvSpPr/>
          <p:nvPr/>
        </p:nvSpPr>
        <p:spPr>
          <a:xfrm>
            <a:off x="5523924" y="5307061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587E336-C569-EB4D-B6EA-4069C7BF4435}"/>
              </a:ext>
            </a:extLst>
          </p:cNvPr>
          <p:cNvSpPr/>
          <p:nvPr/>
        </p:nvSpPr>
        <p:spPr>
          <a:xfrm>
            <a:off x="5523924" y="4699440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134023AB-AF5F-944C-B670-36A4802B2CC4}"/>
              </a:ext>
            </a:extLst>
          </p:cNvPr>
          <p:cNvSpPr/>
          <p:nvPr/>
        </p:nvSpPr>
        <p:spPr>
          <a:xfrm>
            <a:off x="5523924" y="4091819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Curved Down Arrow 15">
            <a:extLst>
              <a:ext uri="{FF2B5EF4-FFF2-40B4-BE49-F238E27FC236}">
                <a16:creationId xmlns:a16="http://schemas.microsoft.com/office/drawing/2014/main" id="{6F3A6DE1-6C97-8145-BF0E-9C68A74D6B31}"/>
              </a:ext>
            </a:extLst>
          </p:cNvPr>
          <p:cNvSpPr/>
          <p:nvPr/>
        </p:nvSpPr>
        <p:spPr>
          <a:xfrm>
            <a:off x="6200816" y="2596692"/>
            <a:ext cx="1776024" cy="7206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A08E8086-58DD-A642-BCEC-30795A692BB9}"/>
              </a:ext>
            </a:extLst>
          </p:cNvPr>
          <p:cNvSpPr/>
          <p:nvPr/>
        </p:nvSpPr>
        <p:spPr>
          <a:xfrm>
            <a:off x="7290300" y="3429000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6A134-097C-4645-AB8C-7034FB718DE7}"/>
              </a:ext>
            </a:extLst>
          </p:cNvPr>
          <p:cNvSpPr/>
          <p:nvPr/>
        </p:nvSpPr>
        <p:spPr>
          <a:xfrm>
            <a:off x="6603447" y="2648482"/>
            <a:ext cx="761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pop</a:t>
            </a:r>
            <a:endParaRPr lang="en-TW" sz="2800" b="1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ECDCAC7-AE4F-8E48-9B7F-757344B2C214}"/>
              </a:ext>
            </a:extLst>
          </p:cNvPr>
          <p:cNvSpPr/>
          <p:nvPr/>
        </p:nvSpPr>
        <p:spPr>
          <a:xfrm>
            <a:off x="5059283" y="4423027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494A62-DAD4-7440-890B-A40464F65CD3}"/>
              </a:ext>
            </a:extLst>
          </p:cNvPr>
          <p:cNvSpPr/>
          <p:nvPr/>
        </p:nvSpPr>
        <p:spPr>
          <a:xfrm>
            <a:off x="4298555" y="4247362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C698C88-A04E-424F-B4BB-421DF3B4B2EE}"/>
              </a:ext>
            </a:extLst>
          </p:cNvPr>
          <p:cNvSpPr/>
          <p:nvPr/>
        </p:nvSpPr>
        <p:spPr>
          <a:xfrm>
            <a:off x="3339246" y="4091819"/>
            <a:ext cx="1045029" cy="21523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12433A-E2A8-6045-AFD0-A865A7CFD353}"/>
              </a:ext>
            </a:extLst>
          </p:cNvPr>
          <p:cNvSpPr/>
          <p:nvPr/>
        </p:nvSpPr>
        <p:spPr>
          <a:xfrm>
            <a:off x="765240" y="2148973"/>
            <a:ext cx="5148012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b="1" dirty="0"/>
              <a:t>Note.</a:t>
            </a:r>
          </a:p>
          <a:p>
            <a:r>
              <a:rPr lang="en-US" dirty="0"/>
              <a:t>top--</a:t>
            </a:r>
            <a:r>
              <a:rPr lang="zh-TW" altLang="en-US" dirty="0"/>
              <a:t> </a:t>
            </a:r>
            <a:r>
              <a:rPr lang="en-US" altLang="zh-TW" dirty="0"/>
              <a:t>and top++: </a:t>
            </a:r>
            <a:r>
              <a:rPr lang="en-TW" altLang="zh-TW" dirty="0"/>
              <a:t>a</a:t>
            </a:r>
            <a:r>
              <a:rPr lang="en-TW" dirty="0"/>
              <a:t>ssignment first and then operation</a:t>
            </a:r>
          </a:p>
          <a:p>
            <a:r>
              <a:rPr lang="en-TW" dirty="0"/>
              <a:t>--top and ++top:</a:t>
            </a:r>
            <a:r>
              <a:rPr lang="en-TW" altLang="zh-TW" dirty="0"/>
              <a:t> </a:t>
            </a:r>
            <a:r>
              <a:rPr lang="en-TW" dirty="0"/>
              <a:t>operation first and then </a:t>
            </a:r>
            <a:r>
              <a:rPr lang="en-TW" altLang="zh-TW" dirty="0"/>
              <a:t>a</a:t>
            </a:r>
            <a:r>
              <a:rPr lang="en-TW" dirty="0"/>
              <a:t>ssignment</a:t>
            </a:r>
          </a:p>
        </p:txBody>
      </p:sp>
    </p:spTree>
    <p:extLst>
      <p:ext uri="{BB962C8B-B14F-4D97-AF65-F5344CB8AC3E}">
        <p14:creationId xmlns:p14="http://schemas.microsoft.com/office/powerpoint/2010/main" val="383358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F83A-7D23-5A43-93B5-BF11A4BE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AF1CC-7105-A04E-B38F-67C18A383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long peek() { // peek at top of stack </a:t>
            </a:r>
          </a:p>
          <a:p>
            <a:pPr marL="457200" lvl="1" indent="0">
              <a:buNone/>
            </a:pPr>
            <a:r>
              <a:rPr lang="en-US" sz="2800" dirty="0"/>
              <a:t>return </a:t>
            </a:r>
            <a:r>
              <a:rPr lang="en-US" sz="2800" dirty="0" err="1"/>
              <a:t>stackArray</a:t>
            </a:r>
            <a:r>
              <a:rPr lang="en-US" sz="2800" dirty="0"/>
              <a:t>[top];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21B0B-A6D8-5D4B-B958-EADF4E5A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16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47B93EE-FAB9-BB4D-B5F0-16453DEB6F13}"/>
              </a:ext>
            </a:extLst>
          </p:cNvPr>
          <p:cNvSpPr/>
          <p:nvPr/>
        </p:nvSpPr>
        <p:spPr>
          <a:xfrm>
            <a:off x="1320358" y="5643326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E0FDB55E-38CC-8544-A5A8-A8198523A9AD}"/>
              </a:ext>
            </a:extLst>
          </p:cNvPr>
          <p:cNvSpPr/>
          <p:nvPr/>
        </p:nvSpPr>
        <p:spPr>
          <a:xfrm>
            <a:off x="1320359" y="5035705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8ED0C30-681A-D746-BBFD-F0003A68E312}"/>
              </a:ext>
            </a:extLst>
          </p:cNvPr>
          <p:cNvSpPr/>
          <p:nvPr/>
        </p:nvSpPr>
        <p:spPr>
          <a:xfrm>
            <a:off x="1320359" y="4428084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C8281918-C38A-1F49-AB47-840D75CE028D}"/>
              </a:ext>
            </a:extLst>
          </p:cNvPr>
          <p:cNvSpPr/>
          <p:nvPr/>
        </p:nvSpPr>
        <p:spPr>
          <a:xfrm>
            <a:off x="1320359" y="3820463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39AE561-3E4C-7F46-ABF0-9822784A03C2}"/>
              </a:ext>
            </a:extLst>
          </p:cNvPr>
          <p:cNvSpPr/>
          <p:nvPr/>
        </p:nvSpPr>
        <p:spPr>
          <a:xfrm>
            <a:off x="1320357" y="3215779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2995E9F-24A5-5744-AA5E-A2E74EF68B8C}"/>
              </a:ext>
            </a:extLst>
          </p:cNvPr>
          <p:cNvSpPr/>
          <p:nvPr/>
        </p:nvSpPr>
        <p:spPr>
          <a:xfrm>
            <a:off x="972850" y="3530916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082C56-E2FA-9B46-8C58-E94C36A4EB1A}"/>
              </a:ext>
            </a:extLst>
          </p:cNvPr>
          <p:cNvSpPr/>
          <p:nvPr/>
        </p:nvSpPr>
        <p:spPr>
          <a:xfrm>
            <a:off x="212122" y="3355251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D63890C2-9F33-344E-BE8F-93784CD0BE4C}"/>
              </a:ext>
            </a:extLst>
          </p:cNvPr>
          <p:cNvSpPr/>
          <p:nvPr/>
        </p:nvSpPr>
        <p:spPr>
          <a:xfrm>
            <a:off x="6070188" y="2408463"/>
            <a:ext cx="1776024" cy="7206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3FF2901A-71AD-D84F-A304-40C782DD68BE}"/>
              </a:ext>
            </a:extLst>
          </p:cNvPr>
          <p:cNvSpPr/>
          <p:nvPr/>
        </p:nvSpPr>
        <p:spPr>
          <a:xfrm>
            <a:off x="7159672" y="3240771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2B8146-7DF7-0646-99DD-1A7DB6F71935}"/>
              </a:ext>
            </a:extLst>
          </p:cNvPr>
          <p:cNvSpPr/>
          <p:nvPr/>
        </p:nvSpPr>
        <p:spPr>
          <a:xfrm>
            <a:off x="4946698" y="2304286"/>
            <a:ext cx="912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peek</a:t>
            </a:r>
            <a:endParaRPr lang="en-TW" sz="2800" b="1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2D54F1E-1424-F24C-8A75-DCE158B45924}"/>
              </a:ext>
            </a:extLst>
          </p:cNvPr>
          <p:cNvSpPr/>
          <p:nvPr/>
        </p:nvSpPr>
        <p:spPr>
          <a:xfrm>
            <a:off x="3208618" y="3903590"/>
            <a:ext cx="1045029" cy="21523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335AF5A-8855-5648-9764-A74E270FD889}"/>
              </a:ext>
            </a:extLst>
          </p:cNvPr>
          <p:cNvSpPr/>
          <p:nvPr/>
        </p:nvSpPr>
        <p:spPr>
          <a:xfrm>
            <a:off x="5346978" y="5643326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188E93FC-3B65-874D-B125-F2DA15923715}"/>
              </a:ext>
            </a:extLst>
          </p:cNvPr>
          <p:cNvSpPr/>
          <p:nvPr/>
        </p:nvSpPr>
        <p:spPr>
          <a:xfrm>
            <a:off x="5346979" y="5035705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A4980E1A-6E29-3C49-8749-2DE2FAFF161A}"/>
              </a:ext>
            </a:extLst>
          </p:cNvPr>
          <p:cNvSpPr/>
          <p:nvPr/>
        </p:nvSpPr>
        <p:spPr>
          <a:xfrm>
            <a:off x="5346979" y="4428084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F4D3B29B-85F8-304F-9B15-0E8845902FFD}"/>
              </a:ext>
            </a:extLst>
          </p:cNvPr>
          <p:cNvSpPr/>
          <p:nvPr/>
        </p:nvSpPr>
        <p:spPr>
          <a:xfrm>
            <a:off x="5346979" y="3820463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C4B886EA-4FA9-CF45-BE2B-A44447844615}"/>
              </a:ext>
            </a:extLst>
          </p:cNvPr>
          <p:cNvSpPr/>
          <p:nvPr/>
        </p:nvSpPr>
        <p:spPr>
          <a:xfrm>
            <a:off x="5346977" y="3215779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4B0A860-BE3F-4647-994F-E280EA3359E0}"/>
              </a:ext>
            </a:extLst>
          </p:cNvPr>
          <p:cNvSpPr/>
          <p:nvPr/>
        </p:nvSpPr>
        <p:spPr>
          <a:xfrm>
            <a:off x="4999470" y="3530916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2F7507-8A8B-564C-B3E3-DAAF5916441B}"/>
              </a:ext>
            </a:extLst>
          </p:cNvPr>
          <p:cNvSpPr/>
          <p:nvPr/>
        </p:nvSpPr>
        <p:spPr>
          <a:xfrm>
            <a:off x="4238742" y="3355251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2D98EB-1DBE-FB42-96F9-2A9D14D8A4CA}"/>
              </a:ext>
            </a:extLst>
          </p:cNvPr>
          <p:cNvSpPr/>
          <p:nvPr/>
        </p:nvSpPr>
        <p:spPr>
          <a:xfrm>
            <a:off x="7401170" y="3941416"/>
            <a:ext cx="785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copy</a:t>
            </a:r>
            <a:endParaRPr lang="en-TW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6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3738-7BAF-A745-A2B4-F416987A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D3DE8-2DAE-6544-BED2-75F0D994A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isEmpty</a:t>
            </a:r>
            <a:r>
              <a:rPr lang="en-US" dirty="0"/>
              <a:t>() { // true if stack is empty </a:t>
            </a:r>
          </a:p>
          <a:p>
            <a:pPr marL="457200" lvl="1" indent="0">
              <a:buNone/>
            </a:pPr>
            <a:r>
              <a:rPr lang="en-US" sz="2800" dirty="0"/>
              <a:t>return (top </a:t>
            </a:r>
            <a:r>
              <a:rPr lang="en-US" sz="2800" b="1" dirty="0">
                <a:solidFill>
                  <a:srgbClr val="FF0000"/>
                </a:solidFill>
              </a:rPr>
              <a:t>==</a:t>
            </a:r>
            <a:r>
              <a:rPr lang="en-US" sz="2800" dirty="0"/>
              <a:t> -1); 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public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isFull</a:t>
            </a:r>
            <a:r>
              <a:rPr lang="en-US" dirty="0"/>
              <a:t>() { // true if stack is full </a:t>
            </a:r>
          </a:p>
          <a:p>
            <a:pPr marL="457200" lvl="1" indent="0">
              <a:buNone/>
            </a:pPr>
            <a:r>
              <a:rPr lang="en-US" sz="2800" dirty="0"/>
              <a:t>return (top </a:t>
            </a:r>
            <a:r>
              <a:rPr lang="en-US" sz="2800" b="1" dirty="0">
                <a:solidFill>
                  <a:srgbClr val="FF0000"/>
                </a:solidFill>
              </a:rPr>
              <a:t>==</a:t>
            </a:r>
            <a:r>
              <a:rPr lang="en-US" sz="2800" dirty="0"/>
              <a:t> </a:t>
            </a:r>
            <a:r>
              <a:rPr lang="en-US" sz="2800" dirty="0" err="1"/>
              <a:t>maxSize</a:t>
            </a:r>
            <a:r>
              <a:rPr lang="en-US" sz="2800" dirty="0"/>
              <a:t> - 1);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makeEmpty</a:t>
            </a:r>
            <a:r>
              <a:rPr lang="en-US" dirty="0"/>
              <a:t>() { // empty stack </a:t>
            </a:r>
          </a:p>
          <a:p>
            <a:pPr marL="457200" lvl="1" indent="0">
              <a:buNone/>
            </a:pPr>
            <a:r>
              <a:rPr lang="en-US" sz="2800" dirty="0"/>
              <a:t>top = -1;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39A2B-7F55-294C-97F6-36EEBAEF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17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404F4F-9D48-544A-95DC-6DDA26D2A4D9}"/>
              </a:ext>
            </a:extLst>
          </p:cNvPr>
          <p:cNvSpPr/>
          <p:nvPr/>
        </p:nvSpPr>
        <p:spPr>
          <a:xfrm>
            <a:off x="1031991" y="6086585"/>
            <a:ext cx="7080015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/>
              <a:t>// We just need to </a:t>
            </a:r>
            <a:r>
              <a:rPr lang="en-US" sz="2800" b="1" dirty="0">
                <a:solidFill>
                  <a:srgbClr val="FF0000"/>
                </a:solidFill>
              </a:rPr>
              <a:t>reset</a:t>
            </a:r>
            <a:r>
              <a:rPr lang="en-US" sz="2800" b="1" dirty="0"/>
              <a:t> the index of </a:t>
            </a:r>
            <a:r>
              <a:rPr lang="en-US" sz="2800" b="1" dirty="0">
                <a:solidFill>
                  <a:srgbClr val="FF0000"/>
                </a:solidFill>
              </a:rPr>
              <a:t>top</a:t>
            </a:r>
            <a:r>
              <a:rPr lang="en-US" sz="2800" b="1" dirty="0"/>
              <a:t> as -1.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3832504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A317-DA0F-C541-8DF8-06F77115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Result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9870-BFFD-5B41-A1B9-C9263F542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Stack </a:t>
            </a:r>
            <a:r>
              <a:rPr lang="en-US" dirty="0" err="1"/>
              <a:t>theStack</a:t>
            </a:r>
            <a:r>
              <a:rPr lang="en-US" dirty="0"/>
              <a:t> = new Stack(10); // make new stack </a:t>
            </a:r>
          </a:p>
          <a:p>
            <a:pPr marL="0" indent="0">
              <a:buNone/>
            </a:pPr>
            <a:r>
              <a:rPr lang="en-US" dirty="0" err="1"/>
              <a:t>theStack.push</a:t>
            </a:r>
            <a:r>
              <a:rPr lang="en-US" dirty="0"/>
              <a:t>(20); // push items onto stack </a:t>
            </a:r>
          </a:p>
          <a:p>
            <a:pPr marL="0" indent="0">
              <a:buNone/>
            </a:pPr>
            <a:r>
              <a:rPr lang="en-US" dirty="0" err="1"/>
              <a:t>theStack.push</a:t>
            </a:r>
            <a:r>
              <a:rPr lang="en-US" dirty="0"/>
              <a:t>(40); </a:t>
            </a:r>
            <a:r>
              <a:rPr lang="en-US" dirty="0" err="1"/>
              <a:t>theStack.push</a:t>
            </a:r>
            <a:r>
              <a:rPr lang="en-US" dirty="0"/>
              <a:t>(60); </a:t>
            </a:r>
          </a:p>
          <a:p>
            <a:pPr marL="0" indent="0">
              <a:buNone/>
            </a:pPr>
            <a:r>
              <a:rPr lang="en-US" dirty="0" err="1"/>
              <a:t>theStack.push</a:t>
            </a:r>
            <a:r>
              <a:rPr lang="en-US" dirty="0"/>
              <a:t>(80); while (!</a:t>
            </a:r>
            <a:r>
              <a:rPr lang="en-US" dirty="0" err="1"/>
              <a:t>theStack.isEmpty</a:t>
            </a:r>
            <a:r>
              <a:rPr lang="en-US" dirty="0"/>
              <a:t>()){ 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theStack.pop</a:t>
            </a:r>
            <a:r>
              <a:rPr lang="en-US" dirty="0"/>
              <a:t>()); }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 (!</a:t>
            </a:r>
            <a:r>
              <a:rPr lang="en-US" dirty="0" err="1"/>
              <a:t>theStack.isEmpty</a:t>
            </a:r>
            <a:r>
              <a:rPr lang="en-US" dirty="0"/>
              <a:t>()){ </a:t>
            </a:r>
          </a:p>
          <a:p>
            <a:pPr marL="457200" lvl="1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theStack.pop</a:t>
            </a:r>
            <a:r>
              <a:rPr lang="en-US" dirty="0"/>
              <a:t>()); 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615E0-18A6-964C-84F8-A5F58DAE5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18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55DE0-A464-564A-8810-CA7FEE5F2AEC}"/>
              </a:ext>
            </a:extLst>
          </p:cNvPr>
          <p:cNvSpPr/>
          <p:nvPr/>
        </p:nvSpPr>
        <p:spPr>
          <a:xfrm>
            <a:off x="5670468" y="3678695"/>
            <a:ext cx="2951018" cy="267765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Output would be :</a:t>
            </a:r>
          </a:p>
          <a:p>
            <a:r>
              <a:rPr lang="en-US" sz="2800" dirty="0"/>
              <a:t>=============== </a:t>
            </a:r>
          </a:p>
          <a:p>
            <a:r>
              <a:rPr lang="en-US" sz="2800" dirty="0"/>
              <a:t>80</a:t>
            </a:r>
          </a:p>
          <a:p>
            <a:r>
              <a:rPr lang="en-US" sz="2800" dirty="0"/>
              <a:t>60</a:t>
            </a:r>
          </a:p>
          <a:p>
            <a:r>
              <a:rPr lang="en-US" sz="2800" dirty="0"/>
              <a:t>40</a:t>
            </a:r>
          </a:p>
          <a:p>
            <a:r>
              <a:rPr lang="en-US" sz="2800" dirty="0"/>
              <a:t>20 </a:t>
            </a:r>
          </a:p>
        </p:txBody>
      </p:sp>
    </p:spTree>
    <p:extLst>
      <p:ext uri="{BB962C8B-B14F-4D97-AF65-F5344CB8AC3E}">
        <p14:creationId xmlns:p14="http://schemas.microsoft.com/office/powerpoint/2010/main" val="396590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CAEE-F680-6A48-9567-C6DA5B0F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Stack Structures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D65C3-155A-8D49-8ADC-4C2A00E7B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which of the following situations could you feasibly use a stack? </a:t>
            </a:r>
          </a:p>
          <a:p>
            <a:pPr lvl="1"/>
            <a:r>
              <a:rPr lang="en-US" sz="2800" dirty="0"/>
              <a:t>Storing fruit </a:t>
            </a:r>
          </a:p>
          <a:p>
            <a:pPr lvl="1"/>
            <a:r>
              <a:rPr lang="en-US" sz="2800" dirty="0"/>
              <a:t>Storing milk cartons </a:t>
            </a:r>
          </a:p>
          <a:p>
            <a:pPr lvl="1"/>
            <a:r>
              <a:rPr lang="en-US" sz="2800" dirty="0"/>
              <a:t>Storing cans </a:t>
            </a:r>
            <a:br>
              <a:rPr lang="en-US" sz="2800" dirty="0"/>
            </a:br>
            <a:endParaRPr lang="en-US" sz="2800" dirty="0"/>
          </a:p>
          <a:p>
            <a:r>
              <a:rPr lang="en-US" dirty="0"/>
              <a:t>Can you think of anything else using a stack structure? </a:t>
            </a:r>
          </a:p>
          <a:p>
            <a:pPr lvl="1"/>
            <a:r>
              <a:rPr lang="en-US" sz="2800" dirty="0"/>
              <a:t>Web browsers </a:t>
            </a:r>
          </a:p>
          <a:p>
            <a:pPr lvl="1"/>
            <a:r>
              <a:rPr lang="en-US" sz="2800" dirty="0"/>
              <a:t>Undo sequence in a text editor </a:t>
            </a:r>
          </a:p>
          <a:p>
            <a:pPr lvl="1"/>
            <a:r>
              <a:rPr lang="en-US" sz="2800" dirty="0"/>
              <a:t>Java Virtual Machine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82B51-E82E-D646-86AF-92C19D10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3051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A317-CDBB-9C42-8FDD-B00DD86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Abstract Data Types (ADTs)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0070F-CB8F-A349-8151-A4B76251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Stacks and queues are abstract data types – they are more conceptual in nature than concrete data types such as arrays </a:t>
            </a:r>
          </a:p>
          <a:p>
            <a:r>
              <a:rPr lang="en-US" dirty="0"/>
              <a:t>The ideas of stacks and queues is described by their interface – we’re not interested in how they’re actually implemented </a:t>
            </a:r>
          </a:p>
          <a:p>
            <a:r>
              <a:rPr lang="en-US" dirty="0"/>
              <a:t>Underlying mechanism is typically not visible to the user – we just want to know how to use them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7E927-E02A-8D43-9087-FE3B57E9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66219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CB77-FD01-244B-A6CE-06810A1B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 Stack in the JVM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FE82-C809-E24A-A9B3-1F756D516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Java Virtual Machine (JVM) keeps track of the chain of active methods with a stack </a:t>
            </a:r>
          </a:p>
          <a:p>
            <a:r>
              <a:rPr lang="en-US" dirty="0"/>
              <a:t>When a method is called, the JVM pushes on the stack a frame containing </a:t>
            </a:r>
          </a:p>
          <a:p>
            <a:pPr lvl="1"/>
            <a:r>
              <a:rPr lang="en-US" sz="2800" dirty="0"/>
              <a:t>Local variables and return value </a:t>
            </a:r>
          </a:p>
          <a:p>
            <a:pPr lvl="1"/>
            <a:r>
              <a:rPr lang="en-US" sz="2800" dirty="0"/>
              <a:t>Program counter, keeping track of the statement being executed </a:t>
            </a:r>
            <a:br>
              <a:rPr lang="en-US" sz="2800" dirty="0"/>
            </a:br>
            <a:endParaRPr lang="en-US" sz="2800" dirty="0"/>
          </a:p>
          <a:p>
            <a:r>
              <a:rPr lang="en-US" dirty="0"/>
              <a:t>When a method ends, its frame is popped from the stack and control is passed to the method on top of the stack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6B7F6-B805-A743-89D5-16E8EE75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28899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42D0-12B6-9D4F-A5BC-479D7B33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 Stack in the JVM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A17CC-DA0E-F24D-9375-3B8CD271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main() </a:t>
            </a:r>
            <a:r>
              <a:rPr lang="en-US" sz="2400" dirty="0"/>
              <a:t>{ </a:t>
            </a:r>
          </a:p>
          <a:p>
            <a:pPr marL="457200" lvl="1" indent="0">
              <a:buNone/>
            </a:pPr>
            <a:r>
              <a:rPr lang="en-US" dirty="0"/>
              <a:t>int </a:t>
            </a:r>
            <a:r>
              <a:rPr lang="en-US" dirty="0" err="1"/>
              <a:t>i</a:t>
            </a:r>
            <a:r>
              <a:rPr lang="en-US" dirty="0"/>
              <a:t> = 5; </a:t>
            </a:r>
          </a:p>
          <a:p>
            <a:pPr marL="457200" lvl="1" indent="0">
              <a:buNone/>
            </a:pPr>
            <a:r>
              <a:rPr lang="en-US" dirty="0"/>
              <a:t>foo(</a:t>
            </a:r>
            <a:r>
              <a:rPr lang="en-US" dirty="0" err="1"/>
              <a:t>i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foo(int j) </a:t>
            </a:r>
            <a:r>
              <a:rPr lang="en-US" sz="2400" dirty="0"/>
              <a:t>{ </a:t>
            </a:r>
          </a:p>
          <a:p>
            <a:pPr marL="457200" lvl="1" indent="0">
              <a:buNone/>
            </a:pPr>
            <a:r>
              <a:rPr lang="en-US" dirty="0"/>
              <a:t>int k; </a:t>
            </a:r>
          </a:p>
          <a:p>
            <a:pPr marL="457200" lvl="1" indent="0">
              <a:buNone/>
            </a:pPr>
            <a:r>
              <a:rPr lang="en-US" dirty="0"/>
              <a:t>k = j+1; </a:t>
            </a:r>
          </a:p>
          <a:p>
            <a:pPr marL="457200" lvl="1" indent="0">
              <a:buNone/>
            </a:pPr>
            <a:r>
              <a:rPr lang="en-US" dirty="0"/>
              <a:t>bar(k); 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50"/>
                </a:solidFill>
              </a:rPr>
              <a:t>bar(int m) </a:t>
            </a:r>
            <a:r>
              <a:rPr lang="en-US" sz="2400" dirty="0"/>
              <a:t>{ </a:t>
            </a:r>
          </a:p>
          <a:p>
            <a:pPr marL="457200" lvl="1" indent="0">
              <a:buNone/>
            </a:pPr>
            <a:r>
              <a:rPr lang="en-US" dirty="0"/>
              <a:t>… 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052F7-B74B-FA42-ADCC-290B28D0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21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BC46E5-60B3-1C48-A1EF-4DBE75508A33}"/>
              </a:ext>
            </a:extLst>
          </p:cNvPr>
          <p:cNvSpPr/>
          <p:nvPr/>
        </p:nvSpPr>
        <p:spPr>
          <a:xfrm>
            <a:off x="3817916" y="1443841"/>
            <a:ext cx="3342904" cy="3970318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</a:rPr>
              <a:t>Finally.</a:t>
            </a:r>
          </a:p>
          <a:p>
            <a:r>
              <a:rPr lang="en-US" sz="2800" dirty="0">
                <a:latin typeface="Tahoma" panose="020B0604030504040204" pitchFamily="34" charset="0"/>
              </a:rPr>
              <a:t>============</a:t>
            </a:r>
          </a:p>
          <a:p>
            <a:r>
              <a:rPr lang="en-US" sz="2800" b="1" dirty="0">
                <a:solidFill>
                  <a:srgbClr val="FF0000"/>
                </a:solidFill>
                <a:latin typeface="Tahoma" panose="020B0604030504040204" pitchFamily="34" charset="0"/>
              </a:rPr>
              <a:t>main</a:t>
            </a:r>
            <a:r>
              <a:rPr lang="en-US" sz="2800" dirty="0">
                <a:latin typeface="Tahoma" panose="020B0604030504040204" pitchFamily="34" charset="0"/>
              </a:rPr>
              <a:t> </a:t>
            </a:r>
          </a:p>
          <a:p>
            <a:r>
              <a:rPr lang="en-US" sz="2800" dirty="0" err="1">
                <a:latin typeface="Tahoma" panose="020B0604030504040204" pitchFamily="34" charset="0"/>
              </a:rPr>
              <a:t>i</a:t>
            </a:r>
            <a:r>
              <a:rPr lang="en-US" sz="2800" dirty="0">
                <a:latin typeface="Tahoma" panose="020B0604030504040204" pitchFamily="34" charset="0"/>
              </a:rPr>
              <a:t> = 5 </a:t>
            </a:r>
          </a:p>
          <a:p>
            <a:r>
              <a:rPr lang="en-US" sz="2800" b="1" dirty="0">
                <a:solidFill>
                  <a:srgbClr val="0070C0"/>
                </a:solidFill>
                <a:latin typeface="Tahoma" panose="020B0604030504040204" pitchFamily="34" charset="0"/>
              </a:rPr>
              <a:t>foo</a:t>
            </a:r>
            <a:r>
              <a:rPr lang="en-US" sz="2800" dirty="0">
                <a:latin typeface="Tahoma" panose="020B0604030504040204" pitchFamily="34" charset="0"/>
              </a:rPr>
              <a:t> </a:t>
            </a:r>
          </a:p>
          <a:p>
            <a:r>
              <a:rPr lang="en-US" sz="2800" dirty="0">
                <a:latin typeface="Tahoma" panose="020B0604030504040204" pitchFamily="34" charset="0"/>
              </a:rPr>
              <a:t>j = 5 </a:t>
            </a:r>
          </a:p>
          <a:p>
            <a:r>
              <a:rPr lang="en-US" sz="2800" dirty="0">
                <a:latin typeface="Tahoma" panose="020B0604030504040204" pitchFamily="34" charset="0"/>
              </a:rPr>
              <a:t>k = 6 </a:t>
            </a:r>
          </a:p>
          <a:p>
            <a:r>
              <a:rPr lang="en-US" sz="2800" b="1" dirty="0">
                <a:solidFill>
                  <a:srgbClr val="00B050"/>
                </a:solidFill>
                <a:latin typeface="Tahoma" panose="020B0604030504040204" pitchFamily="34" charset="0"/>
              </a:rPr>
              <a:t>bar </a:t>
            </a:r>
          </a:p>
          <a:p>
            <a:r>
              <a:rPr lang="en-US" sz="2800" dirty="0">
                <a:latin typeface="Tahoma" panose="020B0604030504040204" pitchFamily="34" charset="0"/>
              </a:rPr>
              <a:t>m = 6 </a:t>
            </a:r>
          </a:p>
        </p:txBody>
      </p:sp>
    </p:spTree>
    <p:extLst>
      <p:ext uri="{BB962C8B-B14F-4D97-AF65-F5344CB8AC3E}">
        <p14:creationId xmlns:p14="http://schemas.microsoft.com/office/powerpoint/2010/main" val="200195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4962-7F43-5247-B394-5D8226B8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can we use stacks for?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08A4B-D942-B74D-AA03-491ED9CB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LIFO principle can be used in </a:t>
            </a:r>
            <a:r>
              <a:rPr lang="en-US" b="1" dirty="0">
                <a:solidFill>
                  <a:srgbClr val="FF0000"/>
                </a:solidFill>
              </a:rPr>
              <a:t>reversing a word </a:t>
            </a:r>
          </a:p>
          <a:p>
            <a:endParaRPr lang="en-US" dirty="0"/>
          </a:p>
          <a:p>
            <a:r>
              <a:rPr lang="en-US" dirty="0"/>
              <a:t>If we push “h”, “e”, “l”, “l”, “o” and then pop the contents of the stack </a:t>
            </a:r>
          </a:p>
          <a:p>
            <a:r>
              <a:rPr lang="en-US" dirty="0"/>
              <a:t>Output is “o”, “l”, “l”, “e”, “h”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24AC4-189A-EE42-98C1-714B454A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72705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1982-F38B-7546-9917-D702A1B4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Checking for palindromes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328F-DD08-C84E-80E8-015CBBCF8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LIFO principle can be used to check if a word is a palindrome </a:t>
            </a:r>
          </a:p>
          <a:p>
            <a:r>
              <a:rPr lang="en-US" dirty="0"/>
              <a:t>Say we have a word like </a:t>
            </a:r>
            <a:r>
              <a:rPr lang="en-US" b="1" dirty="0">
                <a:solidFill>
                  <a:srgbClr val="FF0000"/>
                </a:solidFill>
              </a:rPr>
              <a:t>redder</a:t>
            </a:r>
            <a:r>
              <a:rPr lang="en-US" b="1" dirty="0"/>
              <a:t> </a:t>
            </a:r>
            <a:endParaRPr lang="en-US" dirty="0"/>
          </a:p>
          <a:p>
            <a:r>
              <a:rPr lang="en-US" dirty="0"/>
              <a:t>Push the the word onto the stack </a:t>
            </a:r>
          </a:p>
          <a:p>
            <a:r>
              <a:rPr lang="en-US" dirty="0"/>
              <a:t>Pop it off the stack </a:t>
            </a:r>
          </a:p>
          <a:p>
            <a:r>
              <a:rPr lang="en-US" dirty="0"/>
              <a:t>It has now been reversed – check if it is the same as the original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69A83-D1C4-FD48-AD17-59DE0423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23</a:t>
            </a:fld>
            <a:endParaRPr lang="en-TW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DD56AB3-52B8-F84E-A9F0-A669A976E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008453"/>
              </p:ext>
            </p:extLst>
          </p:nvPr>
        </p:nvGraphicFramePr>
        <p:xfrm>
          <a:off x="2859157" y="4036420"/>
          <a:ext cx="732312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2312">
                  <a:extLst>
                    <a:ext uri="{9D8B030D-6E8A-4147-A177-3AD203B41FA5}">
                      <a16:colId xmlns:a16="http://schemas.microsoft.com/office/drawing/2014/main" val="1377520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34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59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26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3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074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572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39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E8D2-4D67-8945-9BF3-9DF594F3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Parentheses Matching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7194-9100-9F48-9D6E-31EDA613B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Each “(”, “{”, or “[” must be paired with a matching “)”, “}”, or “[” </a:t>
            </a:r>
          </a:p>
          <a:p>
            <a:pPr lvl="1"/>
            <a:r>
              <a:rPr lang="en-US" dirty="0"/>
              <a:t>correct: ( )(( )){([( )])} </a:t>
            </a:r>
          </a:p>
          <a:p>
            <a:pPr lvl="1"/>
            <a:r>
              <a:rPr lang="en-US" dirty="0"/>
              <a:t>correct: ((( ))(( )){([( )])}) </a:t>
            </a:r>
          </a:p>
          <a:p>
            <a:pPr lvl="1"/>
            <a:r>
              <a:rPr lang="en-US" dirty="0"/>
              <a:t>incorrect: 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r>
              <a:rPr lang="en-US" dirty="0"/>
              <a:t>(( )){([( )])} </a:t>
            </a:r>
          </a:p>
          <a:p>
            <a:pPr lvl="1"/>
            <a:r>
              <a:rPr lang="en-US" dirty="0"/>
              <a:t>incorrect: ({[ ]</a:t>
            </a:r>
            <a:r>
              <a:rPr lang="en-US" b="1" dirty="0">
                <a:solidFill>
                  <a:srgbClr val="FF0000"/>
                </a:solidFill>
              </a:rPr>
              <a:t>)}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incorrect: 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/>
              <a:t> </a:t>
            </a:r>
          </a:p>
          <a:p>
            <a:r>
              <a:rPr lang="en-US" sz="2400" dirty="0"/>
              <a:t>Start from the beginning of the sequence </a:t>
            </a:r>
          </a:p>
          <a:p>
            <a:r>
              <a:rPr lang="en-US" sz="2400" dirty="0"/>
              <a:t>Opening brackets are placed on a stack </a:t>
            </a:r>
          </a:p>
          <a:p>
            <a:r>
              <a:rPr lang="en-US" sz="2400" dirty="0"/>
              <a:t>When the program comes across a closing bracket it pops from the ‘opening bracket stack’ and this should match </a:t>
            </a:r>
          </a:p>
          <a:p>
            <a:r>
              <a:rPr lang="en-US" sz="2400" dirty="0"/>
              <a:t>When the program comes to the end, the ‘opening bracket stack’ must be empty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256EE-1C25-A04D-AB44-AEC6E3BA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26197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9343-AC28-A94C-B037-D248644A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Performance and Limitations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B4123-F440-D741-AF91-14C852E367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Performance </a:t>
                </a:r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800" b="1" i="1" dirty="0"/>
                  <a:t> </a:t>
                </a:r>
                <a:r>
                  <a:rPr lang="en-US" sz="2800" dirty="0"/>
                  <a:t>be the number of elements in the stack </a:t>
                </a:r>
              </a:p>
              <a:p>
                <a:pPr lvl="1"/>
                <a:r>
                  <a:rPr lang="en-US" sz="2800" dirty="0"/>
                  <a:t>The space used is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 </a:t>
                </a:r>
              </a:p>
              <a:p>
                <a:pPr lvl="1"/>
                <a:r>
                  <a:rPr lang="en-US" sz="2800" dirty="0"/>
                  <a:t>Each operation runs in time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(e.g. pop, push) </a:t>
                </a:r>
              </a:p>
              <a:p>
                <a:endParaRPr lang="en-US" dirty="0"/>
              </a:p>
              <a:p>
                <a:r>
                  <a:rPr lang="en-US" dirty="0"/>
                  <a:t>Limitations for array-based stacks </a:t>
                </a:r>
              </a:p>
              <a:p>
                <a:pPr lvl="1"/>
                <a:r>
                  <a:rPr lang="en-US" sz="2800" dirty="0"/>
                  <a:t>The maximum size of the stack must be defined </a:t>
                </a:r>
                <a:r>
                  <a:rPr lang="en-US" sz="2800" b="1" i="1" dirty="0">
                    <a:solidFill>
                      <a:srgbClr val="FF0000"/>
                    </a:solidFill>
                  </a:rPr>
                  <a:t>a priori</a:t>
                </a:r>
                <a:r>
                  <a:rPr lang="en-US" sz="2800" i="1" dirty="0"/>
                  <a:t> </a:t>
                </a:r>
                <a:r>
                  <a:rPr lang="en-US" sz="2800" dirty="0"/>
                  <a:t>and cannot be changed </a:t>
                </a:r>
              </a:p>
              <a:p>
                <a:pPr lvl="1"/>
                <a:r>
                  <a:rPr lang="en-US" sz="2800" dirty="0"/>
                  <a:t>Trying to push a new element into a full stack causes an implementation-specific exception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B4123-F440-D741-AF91-14C852E367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3A3E1-8257-BF47-816C-B43E7BDC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9373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C002-ECC3-5743-BAC5-DE5AA352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Queues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4918D-AC72-1541-8297-6484E0BB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queue means to line up for something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A3399-1403-5C4A-83D2-8EB1298C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26</a:t>
            </a:fld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843D9-4E87-414F-80B9-7CF113AC4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24"/>
          <a:stretch/>
        </p:blipFill>
        <p:spPr>
          <a:xfrm>
            <a:off x="1556295" y="2120651"/>
            <a:ext cx="6031409" cy="40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8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230D-98C7-524C-9F9D-50A265AB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Queues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F5296-AC82-D349-94D7-E74C4771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Queues use the </a:t>
            </a:r>
            <a:r>
              <a:rPr lang="en-US" b="1" dirty="0">
                <a:solidFill>
                  <a:srgbClr val="FF0000"/>
                </a:solidFill>
              </a:rPr>
              <a:t>First-In-First-Out system (FIFO) </a:t>
            </a:r>
          </a:p>
          <a:p>
            <a:r>
              <a:rPr lang="en-US" dirty="0"/>
              <a:t>Rather than piling items up, the one that has been in the queue the longest is the one that is popped </a:t>
            </a:r>
          </a:p>
          <a:p>
            <a:r>
              <a:rPr lang="en-US" dirty="0"/>
              <a:t>Insertions are made at one end, the back of the queue </a:t>
            </a:r>
          </a:p>
          <a:p>
            <a:r>
              <a:rPr lang="en-US" dirty="0"/>
              <a:t>Deletions take place at the other end, the front of the queue </a:t>
            </a:r>
          </a:p>
          <a:p>
            <a:r>
              <a:rPr lang="en-US" dirty="0"/>
              <a:t>So, the last one added is always the last one available for deletion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56FC3-5307-7B41-A321-61C7E164E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0253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F63C-9550-044B-85C7-5D99F849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Queues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06CE-4045-C24A-9935-516DAA6D0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Queues are used everywhere e.g. printer queue, multitasking </a:t>
            </a:r>
          </a:p>
          <a:p>
            <a:pPr lvl="1"/>
            <a:r>
              <a:rPr lang="en-US" sz="2800" dirty="0"/>
              <a:t>Push ( ) is called insert, put, add or enqueue! </a:t>
            </a:r>
          </a:p>
          <a:p>
            <a:pPr lvl="1"/>
            <a:r>
              <a:rPr lang="en-US" sz="2800" dirty="0"/>
              <a:t>Pop ( ) is called remove, delete, get or dequeue!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front and back of the queue are called the front and rear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CEFB6-B93F-D341-AB79-664F0DB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28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440E02C-07A9-9C48-A893-3BD7030D6072}"/>
              </a:ext>
            </a:extLst>
          </p:cNvPr>
          <p:cNvSpPr/>
          <p:nvPr/>
        </p:nvSpPr>
        <p:spPr>
          <a:xfrm>
            <a:off x="1197969" y="4796953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62B1250-0A61-0249-A40D-B317EC29B1AF}"/>
              </a:ext>
            </a:extLst>
          </p:cNvPr>
          <p:cNvSpPr/>
          <p:nvPr/>
        </p:nvSpPr>
        <p:spPr>
          <a:xfrm>
            <a:off x="1939907" y="4796954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4D85F158-DBF4-CC4D-9114-5A5012437772}"/>
              </a:ext>
            </a:extLst>
          </p:cNvPr>
          <p:cNvSpPr/>
          <p:nvPr/>
        </p:nvSpPr>
        <p:spPr>
          <a:xfrm>
            <a:off x="2681845" y="4796953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D791D5E9-1F5A-AA44-B868-9ECEE4C5DD40}"/>
              </a:ext>
            </a:extLst>
          </p:cNvPr>
          <p:cNvSpPr/>
          <p:nvPr/>
        </p:nvSpPr>
        <p:spPr>
          <a:xfrm>
            <a:off x="3423783" y="4796953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91CA2E43-8F9D-E249-B32F-D1BA2C50111B}"/>
              </a:ext>
            </a:extLst>
          </p:cNvPr>
          <p:cNvSpPr/>
          <p:nvPr/>
        </p:nvSpPr>
        <p:spPr>
          <a:xfrm>
            <a:off x="4165721" y="4796954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93158F1-1C8E-424C-81C4-99CC71E86DE0}"/>
              </a:ext>
            </a:extLst>
          </p:cNvPr>
          <p:cNvSpPr/>
          <p:nvPr/>
        </p:nvSpPr>
        <p:spPr>
          <a:xfrm>
            <a:off x="4907659" y="4796953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893AA60F-5595-AF40-B303-CEDA5CBF26CB}"/>
              </a:ext>
            </a:extLst>
          </p:cNvPr>
          <p:cNvSpPr/>
          <p:nvPr/>
        </p:nvSpPr>
        <p:spPr>
          <a:xfrm>
            <a:off x="5662365" y="4796953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6F6885E5-19F9-C046-8811-0A6B6451A020}"/>
              </a:ext>
            </a:extLst>
          </p:cNvPr>
          <p:cNvSpPr/>
          <p:nvPr/>
        </p:nvSpPr>
        <p:spPr>
          <a:xfrm>
            <a:off x="6404303" y="4796954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881B3C2A-4080-E44E-A8F8-2335B2F9C5E7}"/>
              </a:ext>
            </a:extLst>
          </p:cNvPr>
          <p:cNvSpPr/>
          <p:nvPr/>
        </p:nvSpPr>
        <p:spPr>
          <a:xfrm>
            <a:off x="7146241" y="4796953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9B81A4-147A-0A48-9869-606CEA063D75}"/>
              </a:ext>
            </a:extLst>
          </p:cNvPr>
          <p:cNvSpPr/>
          <p:nvPr/>
        </p:nvSpPr>
        <p:spPr>
          <a:xfrm>
            <a:off x="1000046" y="6086585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front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26899398-0B58-1B49-A4D7-0A1723DC3067}"/>
              </a:ext>
            </a:extLst>
          </p:cNvPr>
          <p:cNvSpPr/>
          <p:nvPr/>
        </p:nvSpPr>
        <p:spPr>
          <a:xfrm>
            <a:off x="1349243" y="5587131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203C28-5280-8340-90D5-A5E43A8A5A81}"/>
              </a:ext>
            </a:extLst>
          </p:cNvPr>
          <p:cNvSpPr/>
          <p:nvPr/>
        </p:nvSpPr>
        <p:spPr>
          <a:xfrm>
            <a:off x="7146241" y="6086585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rear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460EA421-EACA-BB43-8637-09AEDDAC99DD}"/>
              </a:ext>
            </a:extLst>
          </p:cNvPr>
          <p:cNvSpPr/>
          <p:nvPr/>
        </p:nvSpPr>
        <p:spPr>
          <a:xfrm>
            <a:off x="7290473" y="5599015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445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7E2C-023B-C544-B778-1A2C2C26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Insert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FFB45-F0DF-364A-B63B-80A7D9009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( ) method </a:t>
            </a:r>
          </a:p>
          <a:p>
            <a:pPr lvl="1"/>
            <a:r>
              <a:rPr lang="en-US" sz="2800" dirty="0"/>
              <a:t>Assumes the queue is not full </a:t>
            </a:r>
          </a:p>
          <a:p>
            <a:pPr lvl="1"/>
            <a:r>
              <a:rPr lang="en-US" sz="2800" dirty="0"/>
              <a:t>Inserts at rear </a:t>
            </a:r>
          </a:p>
          <a:p>
            <a:pPr lvl="1"/>
            <a:r>
              <a:rPr lang="en-US" sz="2800" dirty="0"/>
              <a:t>If rear is at the top of the array then it wraps around to the bottom of the array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54E39-D54B-FD46-9201-F0C5133A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29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17846E0-AC8C-CD41-8AB6-64C18B99A495}"/>
              </a:ext>
            </a:extLst>
          </p:cNvPr>
          <p:cNvSpPr/>
          <p:nvPr/>
        </p:nvSpPr>
        <p:spPr>
          <a:xfrm>
            <a:off x="300074" y="3643189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61479A71-ED54-A946-80D3-1E8EE503775B}"/>
              </a:ext>
            </a:extLst>
          </p:cNvPr>
          <p:cNvSpPr/>
          <p:nvPr/>
        </p:nvSpPr>
        <p:spPr>
          <a:xfrm>
            <a:off x="1042012" y="3643190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B492149-A394-CA42-825E-82C1F3F55D89}"/>
              </a:ext>
            </a:extLst>
          </p:cNvPr>
          <p:cNvSpPr/>
          <p:nvPr/>
        </p:nvSpPr>
        <p:spPr>
          <a:xfrm>
            <a:off x="1783950" y="3643189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71D5534A-3CA6-724A-8594-F2B81DDE3AC1}"/>
              </a:ext>
            </a:extLst>
          </p:cNvPr>
          <p:cNvSpPr/>
          <p:nvPr/>
        </p:nvSpPr>
        <p:spPr>
          <a:xfrm>
            <a:off x="2525888" y="3643189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B61EB02-9BB1-3A4B-8F05-B8F891F09839}"/>
              </a:ext>
            </a:extLst>
          </p:cNvPr>
          <p:cNvSpPr/>
          <p:nvPr/>
        </p:nvSpPr>
        <p:spPr>
          <a:xfrm>
            <a:off x="3267826" y="3643190"/>
            <a:ext cx="741938" cy="700645"/>
          </a:xfrm>
          <a:prstGeom prst="cube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0CE0F46-B3D7-AB40-A215-F73361666E7D}"/>
              </a:ext>
            </a:extLst>
          </p:cNvPr>
          <p:cNvSpPr/>
          <p:nvPr/>
        </p:nvSpPr>
        <p:spPr>
          <a:xfrm>
            <a:off x="1783950" y="5498303"/>
            <a:ext cx="741938" cy="700645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127CF-A3B6-2F49-ABDE-DB9FD798FFBA}"/>
              </a:ext>
            </a:extLst>
          </p:cNvPr>
          <p:cNvSpPr/>
          <p:nvPr/>
        </p:nvSpPr>
        <p:spPr>
          <a:xfrm>
            <a:off x="102151" y="4932821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front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3FBDB389-5E27-9C4F-8DEA-57A8FE62F79F}"/>
              </a:ext>
            </a:extLst>
          </p:cNvPr>
          <p:cNvSpPr/>
          <p:nvPr/>
        </p:nvSpPr>
        <p:spPr>
          <a:xfrm>
            <a:off x="451348" y="4433367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C26663-DAB0-AD4F-AAD7-126006023C32}"/>
              </a:ext>
            </a:extLst>
          </p:cNvPr>
          <p:cNvSpPr/>
          <p:nvPr/>
        </p:nvSpPr>
        <p:spPr>
          <a:xfrm>
            <a:off x="2471705" y="4903149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rear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0EF1A9E4-EFD2-9744-9B41-1C2812DE0F18}"/>
              </a:ext>
            </a:extLst>
          </p:cNvPr>
          <p:cNvSpPr/>
          <p:nvPr/>
        </p:nvSpPr>
        <p:spPr>
          <a:xfrm>
            <a:off x="2615937" y="4415579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D810E7-2AF0-0D40-A386-340D9094B5D6}"/>
              </a:ext>
            </a:extLst>
          </p:cNvPr>
          <p:cNvSpPr/>
          <p:nvPr/>
        </p:nvSpPr>
        <p:spPr>
          <a:xfrm>
            <a:off x="349411" y="5652174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insert ( ) </a:t>
            </a:r>
            <a:endParaRPr lang="en-TW" sz="2800" dirty="0"/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D9B77422-1E3B-0545-B7DD-875FB15F9EAB}"/>
              </a:ext>
            </a:extLst>
          </p:cNvPr>
          <p:cNvSpPr/>
          <p:nvPr/>
        </p:nvSpPr>
        <p:spPr>
          <a:xfrm rot="16200000" flipV="1">
            <a:off x="2499772" y="4609444"/>
            <a:ext cx="1487186" cy="1137784"/>
          </a:xfrm>
          <a:prstGeom prst="bentArrow">
            <a:avLst>
              <a:gd name="adj1" fmla="val 15606"/>
              <a:gd name="adj2" fmla="val 17694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C554294-15DC-9F42-A9AE-B4E78335A03F}"/>
              </a:ext>
            </a:extLst>
          </p:cNvPr>
          <p:cNvSpPr/>
          <p:nvPr/>
        </p:nvSpPr>
        <p:spPr>
          <a:xfrm>
            <a:off x="5013887" y="3644565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FC81E502-E9F3-C044-899B-BBD6EB502F22}"/>
              </a:ext>
            </a:extLst>
          </p:cNvPr>
          <p:cNvSpPr/>
          <p:nvPr/>
        </p:nvSpPr>
        <p:spPr>
          <a:xfrm>
            <a:off x="5755825" y="3644566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A4E84DFB-B20B-394B-AE92-D50C5CF13D82}"/>
              </a:ext>
            </a:extLst>
          </p:cNvPr>
          <p:cNvSpPr/>
          <p:nvPr/>
        </p:nvSpPr>
        <p:spPr>
          <a:xfrm>
            <a:off x="6497763" y="3644565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5B23ACD0-5EBA-4244-B878-90503630C4F4}"/>
              </a:ext>
            </a:extLst>
          </p:cNvPr>
          <p:cNvSpPr/>
          <p:nvPr/>
        </p:nvSpPr>
        <p:spPr>
          <a:xfrm>
            <a:off x="7239701" y="3644565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136CD94-5D1B-1349-9655-315636801E3F}"/>
              </a:ext>
            </a:extLst>
          </p:cNvPr>
          <p:cNvSpPr/>
          <p:nvPr/>
        </p:nvSpPr>
        <p:spPr>
          <a:xfrm>
            <a:off x="7981639" y="3644566"/>
            <a:ext cx="741938" cy="700645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902401-02EF-0B4E-A8CA-7536D8C0F569}"/>
              </a:ext>
            </a:extLst>
          </p:cNvPr>
          <p:cNvSpPr/>
          <p:nvPr/>
        </p:nvSpPr>
        <p:spPr>
          <a:xfrm>
            <a:off x="4815964" y="4934197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front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5C20CC22-339F-8842-BA46-139C0880BF10}"/>
              </a:ext>
            </a:extLst>
          </p:cNvPr>
          <p:cNvSpPr/>
          <p:nvPr/>
        </p:nvSpPr>
        <p:spPr>
          <a:xfrm>
            <a:off x="5165161" y="4434743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0250E6-129E-324B-B190-4E14914D0082}"/>
              </a:ext>
            </a:extLst>
          </p:cNvPr>
          <p:cNvSpPr/>
          <p:nvPr/>
        </p:nvSpPr>
        <p:spPr>
          <a:xfrm>
            <a:off x="7935269" y="4905006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rear</a:t>
            </a: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3A6DF2ED-141E-E243-AF9C-C6BFDAD9BA5F}"/>
              </a:ext>
            </a:extLst>
          </p:cNvPr>
          <p:cNvSpPr/>
          <p:nvPr/>
        </p:nvSpPr>
        <p:spPr>
          <a:xfrm>
            <a:off x="8079501" y="4417436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DE439B05-00DE-2441-B631-0D8C4DF431BE}"/>
              </a:ext>
            </a:extLst>
          </p:cNvPr>
          <p:cNvSpPr/>
          <p:nvPr/>
        </p:nvSpPr>
        <p:spPr>
          <a:xfrm rot="5400000">
            <a:off x="3443615" y="4258696"/>
            <a:ext cx="2034058" cy="634762"/>
          </a:xfrm>
          <a:prstGeom prst="upArrow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4773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BEDF-1050-0A44-88B1-523462E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Stacks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9048A-7ED3-B348-817C-46319788C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2A71F-5487-C04E-BF4D-CDA74F74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</a:t>
            </a:fld>
            <a:endParaRPr lang="en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A58A64-927D-614B-98AF-5C38CB3E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351" y="1847084"/>
            <a:ext cx="3830452" cy="4377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EAAEDF-39A1-EA45-BCEA-9936D155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95" y="2465875"/>
            <a:ext cx="4705515" cy="314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5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7053-E7F9-CA48-800E-18ABABDF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Remove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1E974-CB43-2C4D-9201-9E6971EFE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( ) method </a:t>
            </a:r>
          </a:p>
          <a:p>
            <a:pPr lvl="1"/>
            <a:r>
              <a:rPr lang="en-US" sz="2800" dirty="0"/>
              <a:t>Assumes queue is not empty </a:t>
            </a:r>
          </a:p>
          <a:p>
            <a:pPr lvl="1"/>
            <a:r>
              <a:rPr lang="en-US" sz="2800" dirty="0"/>
              <a:t>Obtains the value at the front </a:t>
            </a:r>
          </a:p>
          <a:p>
            <a:pPr lvl="1"/>
            <a:r>
              <a:rPr lang="en-US" sz="2800" dirty="0"/>
              <a:t>Increments the front variable </a:t>
            </a:r>
          </a:p>
          <a:p>
            <a:pPr lvl="1"/>
            <a:r>
              <a:rPr lang="en-US" sz="2800" dirty="0"/>
              <a:t>If front goes beyond the end of the array it must be wrapped around to 0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97396-3A3F-504A-BC06-85E44328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30</a:t>
            </a:fld>
            <a:endParaRPr lang="en-TW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5912830-8128-5E42-B49D-E36A373F43EC}"/>
              </a:ext>
            </a:extLst>
          </p:cNvPr>
          <p:cNvSpPr/>
          <p:nvPr/>
        </p:nvSpPr>
        <p:spPr>
          <a:xfrm>
            <a:off x="225698" y="4064532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3E30B27D-844E-EF4F-B048-F2F4670E30A5}"/>
              </a:ext>
            </a:extLst>
          </p:cNvPr>
          <p:cNvSpPr/>
          <p:nvPr/>
        </p:nvSpPr>
        <p:spPr>
          <a:xfrm>
            <a:off x="967636" y="4064533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C60B936-BBA7-D146-8DF9-87D33310DA66}"/>
              </a:ext>
            </a:extLst>
          </p:cNvPr>
          <p:cNvSpPr/>
          <p:nvPr/>
        </p:nvSpPr>
        <p:spPr>
          <a:xfrm>
            <a:off x="1709574" y="4064532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405C8F02-C510-ED47-9569-BCD81252626C}"/>
              </a:ext>
            </a:extLst>
          </p:cNvPr>
          <p:cNvSpPr/>
          <p:nvPr/>
        </p:nvSpPr>
        <p:spPr>
          <a:xfrm>
            <a:off x="2451512" y="4064532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E981-AA93-7C4B-B8CB-CE54E5F78473}"/>
              </a:ext>
            </a:extLst>
          </p:cNvPr>
          <p:cNvSpPr/>
          <p:nvPr/>
        </p:nvSpPr>
        <p:spPr>
          <a:xfrm>
            <a:off x="27775" y="5354164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front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472A01A5-F50B-9146-AB35-048F0F339767}"/>
              </a:ext>
            </a:extLst>
          </p:cNvPr>
          <p:cNvSpPr/>
          <p:nvPr/>
        </p:nvSpPr>
        <p:spPr>
          <a:xfrm>
            <a:off x="376972" y="4854710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F60A8E-C10E-AE40-B469-74CE5DE4213E}"/>
              </a:ext>
            </a:extLst>
          </p:cNvPr>
          <p:cNvSpPr/>
          <p:nvPr/>
        </p:nvSpPr>
        <p:spPr>
          <a:xfrm>
            <a:off x="2397329" y="5324492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rear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75915204-AE5C-6A43-8592-1406A827EF18}"/>
              </a:ext>
            </a:extLst>
          </p:cNvPr>
          <p:cNvSpPr/>
          <p:nvPr/>
        </p:nvSpPr>
        <p:spPr>
          <a:xfrm>
            <a:off x="2541561" y="4836922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064AEA61-D172-9B45-B563-E041750B9447}"/>
              </a:ext>
            </a:extLst>
          </p:cNvPr>
          <p:cNvSpPr/>
          <p:nvPr/>
        </p:nvSpPr>
        <p:spPr>
          <a:xfrm>
            <a:off x="4939511" y="4065908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C45BF957-D35E-3649-BFF7-3B6CFBCEE72A}"/>
              </a:ext>
            </a:extLst>
          </p:cNvPr>
          <p:cNvSpPr/>
          <p:nvPr/>
        </p:nvSpPr>
        <p:spPr>
          <a:xfrm>
            <a:off x="5681449" y="4065909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AAE0C31B-A819-594B-80FF-4BC87555F1F6}"/>
              </a:ext>
            </a:extLst>
          </p:cNvPr>
          <p:cNvSpPr/>
          <p:nvPr/>
        </p:nvSpPr>
        <p:spPr>
          <a:xfrm>
            <a:off x="6423387" y="4065908"/>
            <a:ext cx="741938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97CD6-1018-A44A-9BA9-394104809926}"/>
              </a:ext>
            </a:extLst>
          </p:cNvPr>
          <p:cNvSpPr/>
          <p:nvPr/>
        </p:nvSpPr>
        <p:spPr>
          <a:xfrm>
            <a:off x="4741588" y="5355540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front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DF6B76FC-3640-164A-AD86-06884FCF26EC}"/>
              </a:ext>
            </a:extLst>
          </p:cNvPr>
          <p:cNvSpPr/>
          <p:nvPr/>
        </p:nvSpPr>
        <p:spPr>
          <a:xfrm>
            <a:off x="5090785" y="4856086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983324-D942-4E4E-9CC8-75E657D1C559}"/>
              </a:ext>
            </a:extLst>
          </p:cNvPr>
          <p:cNvSpPr/>
          <p:nvPr/>
        </p:nvSpPr>
        <p:spPr>
          <a:xfrm>
            <a:off x="7162229" y="5342280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rear</a:t>
            </a: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C512611A-4FDB-4F4B-A0F8-B92364DD2706}"/>
              </a:ext>
            </a:extLst>
          </p:cNvPr>
          <p:cNvSpPr/>
          <p:nvPr/>
        </p:nvSpPr>
        <p:spPr>
          <a:xfrm>
            <a:off x="7306461" y="4854710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977FE622-167C-9742-B424-355059734096}"/>
              </a:ext>
            </a:extLst>
          </p:cNvPr>
          <p:cNvSpPr/>
          <p:nvPr/>
        </p:nvSpPr>
        <p:spPr>
          <a:xfrm rot="5400000">
            <a:off x="3369239" y="4680039"/>
            <a:ext cx="2034058" cy="634762"/>
          </a:xfrm>
          <a:prstGeom prst="upArrow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7827532F-3B38-8E45-8378-067AF8545C39}"/>
              </a:ext>
            </a:extLst>
          </p:cNvPr>
          <p:cNvSpPr/>
          <p:nvPr/>
        </p:nvSpPr>
        <p:spPr>
          <a:xfrm>
            <a:off x="7162229" y="4064531"/>
            <a:ext cx="741938" cy="700645"/>
          </a:xfrm>
          <a:prstGeom prst="cube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9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39F7-8316-C94B-9236-44A2FBDA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Other Methods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2FC28-9B86-0D48-BAF8-B28D7403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peek ( ) </a:t>
            </a:r>
          </a:p>
          <a:p>
            <a:pPr lvl="1"/>
            <a:r>
              <a:rPr lang="en-US" sz="2800" dirty="0"/>
              <a:t>Returns the value at the front </a:t>
            </a:r>
          </a:p>
          <a:p>
            <a:r>
              <a:rPr lang="en-US" dirty="0"/>
              <a:t>size ( ) </a:t>
            </a:r>
          </a:p>
          <a:p>
            <a:pPr lvl="1"/>
            <a:r>
              <a:rPr lang="en-US" sz="2800" dirty="0"/>
              <a:t>Assumes queue not empty </a:t>
            </a:r>
          </a:p>
          <a:p>
            <a:pPr lvl="1"/>
            <a:r>
              <a:rPr lang="en-US" sz="2800" dirty="0"/>
              <a:t>Returns total number in queue </a:t>
            </a:r>
          </a:p>
          <a:p>
            <a:r>
              <a:rPr lang="en-US" dirty="0" err="1"/>
              <a:t>isFull</a:t>
            </a:r>
            <a:r>
              <a:rPr lang="en-US" dirty="0"/>
              <a:t> ( ) </a:t>
            </a:r>
          </a:p>
          <a:p>
            <a:pPr lvl="1"/>
            <a:r>
              <a:rPr lang="en-US" sz="2800" dirty="0"/>
              <a:t>Returns true if queue is full </a:t>
            </a:r>
          </a:p>
          <a:p>
            <a:r>
              <a:rPr lang="en-US" dirty="0" err="1"/>
              <a:t>isEmpty</a:t>
            </a:r>
            <a:r>
              <a:rPr lang="en-US" dirty="0"/>
              <a:t> ( ) </a:t>
            </a:r>
          </a:p>
          <a:p>
            <a:pPr lvl="1"/>
            <a:r>
              <a:rPr lang="en-US" sz="2800" dirty="0"/>
              <a:t>Returns true if queue is empty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C7768-1859-3D49-B739-D701A196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43278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9934-FC03-6846-A831-93A31405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5AE9-8071-C549-8C4A-82B3A3212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maintain some variables with our queue class </a:t>
            </a:r>
          </a:p>
          <a:p>
            <a:pPr lvl="1"/>
            <a:r>
              <a:rPr lang="en-US" sz="2800" dirty="0"/>
              <a:t>Size of the array </a:t>
            </a:r>
          </a:p>
          <a:p>
            <a:pPr lvl="1"/>
            <a:r>
              <a:rPr lang="en-US" sz="2800" dirty="0"/>
              <a:t>The array itself </a:t>
            </a:r>
          </a:p>
          <a:p>
            <a:pPr lvl="1"/>
            <a:r>
              <a:rPr lang="en-US" sz="2800" dirty="0"/>
              <a:t>Variables for tracking </a:t>
            </a:r>
            <a:r>
              <a:rPr lang="en-US" sz="2800" b="1" dirty="0">
                <a:solidFill>
                  <a:srgbClr val="FF0000"/>
                </a:solidFill>
              </a:rPr>
              <a:t>front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rear</a:t>
            </a:r>
            <a:r>
              <a:rPr lang="en-US" sz="2800" dirty="0"/>
              <a:t> </a:t>
            </a:r>
          </a:p>
          <a:p>
            <a:endParaRPr lang="en-US" dirty="0"/>
          </a:p>
          <a:p>
            <a:r>
              <a:rPr lang="en-US" dirty="0"/>
              <a:t>Empty Queue: </a:t>
            </a:r>
          </a:p>
          <a:p>
            <a:pPr lvl="1"/>
            <a:r>
              <a:rPr lang="en-US" sz="2800" dirty="0"/>
              <a:t> Front = 0, Rear = -1 </a:t>
            </a:r>
          </a:p>
          <a:p>
            <a:endParaRPr lang="en-US" dirty="0"/>
          </a:p>
          <a:p>
            <a:r>
              <a:rPr lang="en-US" dirty="0"/>
              <a:t>3 items in queue: </a:t>
            </a:r>
          </a:p>
          <a:p>
            <a:pPr lvl="1"/>
            <a:r>
              <a:rPr lang="en-US" sz="2800" dirty="0"/>
              <a:t>Front = 0, Rear = 2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13FDE-84D9-8B4E-B1C3-F8D3838B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255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B911-3478-FA4A-86CF-C2162E4B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 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B03EE-3184-B445-827F-6642D3C9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33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FFB20-7449-CC44-B76C-B28E5E41CA17}"/>
              </a:ext>
            </a:extLst>
          </p:cNvPr>
          <p:cNvSpPr/>
          <p:nvPr/>
        </p:nvSpPr>
        <p:spPr>
          <a:xfrm>
            <a:off x="514794" y="1321577"/>
            <a:ext cx="19077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Empty </a:t>
            </a:r>
          </a:p>
          <a:p>
            <a:r>
              <a:rPr lang="en-US" sz="2800" dirty="0">
                <a:latin typeface="Helvetica" pitchFamily="2" charset="0"/>
              </a:rPr>
              <a:t>Queue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C9A32B2E-4766-454D-9219-D215F1F60B4A}"/>
              </a:ext>
            </a:extLst>
          </p:cNvPr>
          <p:cNvSpPr/>
          <p:nvPr/>
        </p:nvSpPr>
        <p:spPr>
          <a:xfrm>
            <a:off x="956680" y="4960325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8C3C8B65-1D98-3F41-B889-8D5044DCD651}"/>
              </a:ext>
            </a:extLst>
          </p:cNvPr>
          <p:cNvSpPr/>
          <p:nvPr/>
        </p:nvSpPr>
        <p:spPr>
          <a:xfrm>
            <a:off x="956680" y="4282557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19178EBB-56B6-FC4A-83F3-43B93ADB42D1}"/>
              </a:ext>
            </a:extLst>
          </p:cNvPr>
          <p:cNvSpPr/>
          <p:nvPr/>
        </p:nvSpPr>
        <p:spPr>
          <a:xfrm>
            <a:off x="956680" y="3631892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CC30939-0D67-8B4B-A980-75524D7EEF02}"/>
              </a:ext>
            </a:extLst>
          </p:cNvPr>
          <p:cNvSpPr/>
          <p:nvPr/>
        </p:nvSpPr>
        <p:spPr>
          <a:xfrm>
            <a:off x="956680" y="2974497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7E1922F3-D10D-344E-9E0D-D41A177408DA}"/>
              </a:ext>
            </a:extLst>
          </p:cNvPr>
          <p:cNvSpPr/>
          <p:nvPr/>
        </p:nvSpPr>
        <p:spPr>
          <a:xfrm>
            <a:off x="956680" y="2310873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9B5B86-6AFD-0346-B8C8-60CD412E46FE}"/>
              </a:ext>
            </a:extLst>
          </p:cNvPr>
          <p:cNvSpPr txBox="1"/>
          <p:nvPr/>
        </p:nvSpPr>
        <p:spPr>
          <a:xfrm>
            <a:off x="514794" y="5185250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050CE-BA28-DF44-B1F2-432CEB4088CD}"/>
              </a:ext>
            </a:extLst>
          </p:cNvPr>
          <p:cNvSpPr txBox="1"/>
          <p:nvPr/>
        </p:nvSpPr>
        <p:spPr>
          <a:xfrm>
            <a:off x="514794" y="4504090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98F3AC-4363-9441-ADBE-3B26DE9C1103}"/>
              </a:ext>
            </a:extLst>
          </p:cNvPr>
          <p:cNvSpPr txBox="1"/>
          <p:nvPr/>
        </p:nvSpPr>
        <p:spPr>
          <a:xfrm>
            <a:off x="514794" y="3851756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88108-3C34-4644-8C7A-13A3542D2692}"/>
              </a:ext>
            </a:extLst>
          </p:cNvPr>
          <p:cNvSpPr txBox="1"/>
          <p:nvPr/>
        </p:nvSpPr>
        <p:spPr>
          <a:xfrm>
            <a:off x="514794" y="3207583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CF60-EBA2-8540-8979-FFE10FA07B21}"/>
              </a:ext>
            </a:extLst>
          </p:cNvPr>
          <p:cNvSpPr txBox="1"/>
          <p:nvPr/>
        </p:nvSpPr>
        <p:spPr>
          <a:xfrm>
            <a:off x="514794" y="2531448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F490F7-6EB3-C741-A7FB-00AF7EE1E854}"/>
              </a:ext>
            </a:extLst>
          </p:cNvPr>
          <p:cNvSpPr/>
          <p:nvPr/>
        </p:nvSpPr>
        <p:spPr>
          <a:xfrm>
            <a:off x="514794" y="5767369"/>
            <a:ext cx="1641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front: 0 </a:t>
            </a:r>
          </a:p>
          <a:p>
            <a:r>
              <a:rPr lang="en-US" sz="2800" dirty="0">
                <a:latin typeface="Helvetica" pitchFamily="2" charset="0"/>
              </a:rPr>
              <a:t>rear: 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639839-78D2-0442-8083-F23AAFB4D7EB}"/>
              </a:ext>
            </a:extLst>
          </p:cNvPr>
          <p:cNvSpPr/>
          <p:nvPr/>
        </p:nvSpPr>
        <p:spPr>
          <a:xfrm>
            <a:off x="2553206" y="1748897"/>
            <a:ext cx="19077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3 Elements 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FD104719-8FB8-1043-9F02-74E49A9154EF}"/>
              </a:ext>
            </a:extLst>
          </p:cNvPr>
          <p:cNvSpPr/>
          <p:nvPr/>
        </p:nvSpPr>
        <p:spPr>
          <a:xfrm>
            <a:off x="2995092" y="4960324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4AF4757-7482-C241-B74F-842DACDA7D11}"/>
              </a:ext>
            </a:extLst>
          </p:cNvPr>
          <p:cNvSpPr/>
          <p:nvPr/>
        </p:nvSpPr>
        <p:spPr>
          <a:xfrm>
            <a:off x="2995092" y="4282556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9FC1BD7A-A691-FC41-B80B-7DA1F31F9596}"/>
              </a:ext>
            </a:extLst>
          </p:cNvPr>
          <p:cNvSpPr/>
          <p:nvPr/>
        </p:nvSpPr>
        <p:spPr>
          <a:xfrm>
            <a:off x="2995092" y="3631891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F8BFC708-AD48-F644-8C5F-6BF25DD9EB59}"/>
              </a:ext>
            </a:extLst>
          </p:cNvPr>
          <p:cNvSpPr/>
          <p:nvPr/>
        </p:nvSpPr>
        <p:spPr>
          <a:xfrm>
            <a:off x="2995092" y="2974496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B31C3EBE-D0AF-5B47-8C75-A0380A12F724}"/>
              </a:ext>
            </a:extLst>
          </p:cNvPr>
          <p:cNvSpPr/>
          <p:nvPr/>
        </p:nvSpPr>
        <p:spPr>
          <a:xfrm>
            <a:off x="2995092" y="2310872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0CFF84-AC50-934A-BC84-A6E2DE5B3611}"/>
              </a:ext>
            </a:extLst>
          </p:cNvPr>
          <p:cNvSpPr txBox="1"/>
          <p:nvPr/>
        </p:nvSpPr>
        <p:spPr>
          <a:xfrm>
            <a:off x="2553206" y="5185249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807A0-DE00-3A46-9D19-D5680982735D}"/>
              </a:ext>
            </a:extLst>
          </p:cNvPr>
          <p:cNvSpPr txBox="1"/>
          <p:nvPr/>
        </p:nvSpPr>
        <p:spPr>
          <a:xfrm>
            <a:off x="2553206" y="4504089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B4C6F-F07D-C247-93BF-D377102F201F}"/>
              </a:ext>
            </a:extLst>
          </p:cNvPr>
          <p:cNvSpPr txBox="1"/>
          <p:nvPr/>
        </p:nvSpPr>
        <p:spPr>
          <a:xfrm>
            <a:off x="2553206" y="3851755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8E6F8-0BE5-2F40-9DD6-02AF05CB122A}"/>
              </a:ext>
            </a:extLst>
          </p:cNvPr>
          <p:cNvSpPr txBox="1"/>
          <p:nvPr/>
        </p:nvSpPr>
        <p:spPr>
          <a:xfrm>
            <a:off x="2553206" y="3207582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3E5F53-424E-3A4A-9A6A-266832AD2C93}"/>
              </a:ext>
            </a:extLst>
          </p:cNvPr>
          <p:cNvSpPr txBox="1"/>
          <p:nvPr/>
        </p:nvSpPr>
        <p:spPr>
          <a:xfrm>
            <a:off x="2553206" y="2531447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79655A-36EB-624F-BC5A-B1DC2D7DF457}"/>
              </a:ext>
            </a:extLst>
          </p:cNvPr>
          <p:cNvSpPr/>
          <p:nvPr/>
        </p:nvSpPr>
        <p:spPr>
          <a:xfrm>
            <a:off x="2553206" y="5767368"/>
            <a:ext cx="1641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front: 0 </a:t>
            </a:r>
          </a:p>
          <a:p>
            <a:r>
              <a:rPr lang="en-US" sz="2800" dirty="0">
                <a:latin typeface="Helvetica" pitchFamily="2" charset="0"/>
              </a:rPr>
              <a:t>rear: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26012-B737-4343-8119-57CBBA316A8C}"/>
              </a:ext>
            </a:extLst>
          </p:cNvPr>
          <p:cNvSpPr/>
          <p:nvPr/>
        </p:nvSpPr>
        <p:spPr>
          <a:xfrm>
            <a:off x="4591618" y="1355815"/>
            <a:ext cx="19077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Remove </a:t>
            </a:r>
          </a:p>
          <a:p>
            <a:r>
              <a:rPr lang="en-US" sz="2800" dirty="0"/>
              <a:t>2 Elements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653A321-B1F1-4B41-879C-F7F4CD130BFB}"/>
              </a:ext>
            </a:extLst>
          </p:cNvPr>
          <p:cNvSpPr/>
          <p:nvPr/>
        </p:nvSpPr>
        <p:spPr>
          <a:xfrm>
            <a:off x="5033504" y="4960324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b="1" dirty="0">
              <a:solidFill>
                <a:schemeClr val="tx1"/>
              </a:solidFill>
            </a:endParaRP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0A7DEBF-2438-644D-B15C-0F1DE7C83471}"/>
              </a:ext>
            </a:extLst>
          </p:cNvPr>
          <p:cNvSpPr/>
          <p:nvPr/>
        </p:nvSpPr>
        <p:spPr>
          <a:xfrm>
            <a:off x="5033504" y="4282556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b="1" dirty="0">
              <a:solidFill>
                <a:schemeClr val="tx1"/>
              </a:solidFill>
            </a:endParaRP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3549B6F8-8733-B241-B857-C0BD19247F20}"/>
              </a:ext>
            </a:extLst>
          </p:cNvPr>
          <p:cNvSpPr/>
          <p:nvPr/>
        </p:nvSpPr>
        <p:spPr>
          <a:xfrm>
            <a:off x="5033504" y="3631891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9EF2E273-BC2B-6C45-8935-12A712EB2761}"/>
              </a:ext>
            </a:extLst>
          </p:cNvPr>
          <p:cNvSpPr/>
          <p:nvPr/>
        </p:nvSpPr>
        <p:spPr>
          <a:xfrm>
            <a:off x="5033504" y="2974496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9E39F9DF-4CBC-D043-B21E-B4130B969AC4}"/>
              </a:ext>
            </a:extLst>
          </p:cNvPr>
          <p:cNvSpPr/>
          <p:nvPr/>
        </p:nvSpPr>
        <p:spPr>
          <a:xfrm>
            <a:off x="5033504" y="2310872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FE22B3-DC1D-B84B-8DE2-6172F636373E}"/>
              </a:ext>
            </a:extLst>
          </p:cNvPr>
          <p:cNvSpPr txBox="1"/>
          <p:nvPr/>
        </p:nvSpPr>
        <p:spPr>
          <a:xfrm>
            <a:off x="4591618" y="5185249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E3EE1B-0F6F-2B42-A3A6-20A27C122815}"/>
              </a:ext>
            </a:extLst>
          </p:cNvPr>
          <p:cNvSpPr txBox="1"/>
          <p:nvPr/>
        </p:nvSpPr>
        <p:spPr>
          <a:xfrm>
            <a:off x="4591618" y="4504089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FE458F-CE2A-FF47-93D6-2F803F6D5D09}"/>
              </a:ext>
            </a:extLst>
          </p:cNvPr>
          <p:cNvSpPr txBox="1"/>
          <p:nvPr/>
        </p:nvSpPr>
        <p:spPr>
          <a:xfrm>
            <a:off x="4591618" y="3851755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93CFCF-D894-C24A-ADB0-CB4F932BE912}"/>
              </a:ext>
            </a:extLst>
          </p:cNvPr>
          <p:cNvSpPr txBox="1"/>
          <p:nvPr/>
        </p:nvSpPr>
        <p:spPr>
          <a:xfrm>
            <a:off x="4591618" y="3207582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D0B7E3-5196-1C4B-8FD0-1F8F7AFF2050}"/>
              </a:ext>
            </a:extLst>
          </p:cNvPr>
          <p:cNvSpPr txBox="1"/>
          <p:nvPr/>
        </p:nvSpPr>
        <p:spPr>
          <a:xfrm>
            <a:off x="4591618" y="2531447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A1AA2B-09D4-6848-AA61-462FAA5CF56F}"/>
              </a:ext>
            </a:extLst>
          </p:cNvPr>
          <p:cNvSpPr/>
          <p:nvPr/>
        </p:nvSpPr>
        <p:spPr>
          <a:xfrm>
            <a:off x="4591618" y="5767368"/>
            <a:ext cx="1641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front: 2 </a:t>
            </a:r>
          </a:p>
          <a:p>
            <a:r>
              <a:rPr lang="en-US" sz="2800" dirty="0">
                <a:latin typeface="Helvetica" pitchFamily="2" charset="0"/>
              </a:rPr>
              <a:t>rear: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AE3FD1-430C-1044-A319-2B3A23C49E4B}"/>
              </a:ext>
            </a:extLst>
          </p:cNvPr>
          <p:cNvSpPr/>
          <p:nvPr/>
        </p:nvSpPr>
        <p:spPr>
          <a:xfrm>
            <a:off x="6499390" y="1317060"/>
            <a:ext cx="19077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Insert </a:t>
            </a:r>
          </a:p>
          <a:p>
            <a:r>
              <a:rPr lang="en-US" sz="2800" dirty="0"/>
              <a:t>2 Elements</a:t>
            </a:r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9847229C-6172-814C-B110-BD456CA168E9}"/>
              </a:ext>
            </a:extLst>
          </p:cNvPr>
          <p:cNvSpPr/>
          <p:nvPr/>
        </p:nvSpPr>
        <p:spPr>
          <a:xfrm>
            <a:off x="6941276" y="4921569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b="1" dirty="0">
              <a:solidFill>
                <a:schemeClr val="tx1"/>
              </a:solidFill>
            </a:endParaRP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4F965B4F-EA8F-F34A-800C-AC131CCAFF23}"/>
              </a:ext>
            </a:extLst>
          </p:cNvPr>
          <p:cNvSpPr/>
          <p:nvPr/>
        </p:nvSpPr>
        <p:spPr>
          <a:xfrm>
            <a:off x="6941276" y="4243801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b="1" dirty="0">
              <a:solidFill>
                <a:schemeClr val="tx1"/>
              </a:solidFill>
            </a:endParaRPr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763052E1-5FB5-F04A-A69F-FF2469A5E8D2}"/>
              </a:ext>
            </a:extLst>
          </p:cNvPr>
          <p:cNvSpPr/>
          <p:nvPr/>
        </p:nvSpPr>
        <p:spPr>
          <a:xfrm>
            <a:off x="6941276" y="3593136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16523A83-9EC3-2A4D-AFEB-BCD67D7C8B6F}"/>
              </a:ext>
            </a:extLst>
          </p:cNvPr>
          <p:cNvSpPr/>
          <p:nvPr/>
        </p:nvSpPr>
        <p:spPr>
          <a:xfrm>
            <a:off x="6941276" y="2935741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BEFADD08-9ADD-B149-A61E-6EBB9940271D}"/>
              </a:ext>
            </a:extLst>
          </p:cNvPr>
          <p:cNvSpPr/>
          <p:nvPr/>
        </p:nvSpPr>
        <p:spPr>
          <a:xfrm>
            <a:off x="6941276" y="2272117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74402C-42BC-AD43-9E82-6489D08DD893}"/>
              </a:ext>
            </a:extLst>
          </p:cNvPr>
          <p:cNvSpPr txBox="1"/>
          <p:nvPr/>
        </p:nvSpPr>
        <p:spPr>
          <a:xfrm>
            <a:off x="6499390" y="5146494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988651-127F-5649-B483-96700656B13E}"/>
              </a:ext>
            </a:extLst>
          </p:cNvPr>
          <p:cNvSpPr txBox="1"/>
          <p:nvPr/>
        </p:nvSpPr>
        <p:spPr>
          <a:xfrm>
            <a:off x="6499390" y="4465334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80643F-C43E-DF45-8486-0EFBD8401DF6}"/>
              </a:ext>
            </a:extLst>
          </p:cNvPr>
          <p:cNvSpPr txBox="1"/>
          <p:nvPr/>
        </p:nvSpPr>
        <p:spPr>
          <a:xfrm>
            <a:off x="6499390" y="3813000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39996D-08A6-174E-A9AC-25243E9BB260}"/>
              </a:ext>
            </a:extLst>
          </p:cNvPr>
          <p:cNvSpPr txBox="1"/>
          <p:nvPr/>
        </p:nvSpPr>
        <p:spPr>
          <a:xfrm>
            <a:off x="6499390" y="3168827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A278AB-F290-BA4A-92C7-4E3A84E918E0}"/>
              </a:ext>
            </a:extLst>
          </p:cNvPr>
          <p:cNvSpPr txBox="1"/>
          <p:nvPr/>
        </p:nvSpPr>
        <p:spPr>
          <a:xfrm>
            <a:off x="6499390" y="2492692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C15786-9C91-574C-81DD-A4B6FC985F9A}"/>
              </a:ext>
            </a:extLst>
          </p:cNvPr>
          <p:cNvSpPr/>
          <p:nvPr/>
        </p:nvSpPr>
        <p:spPr>
          <a:xfrm>
            <a:off x="6499390" y="5728613"/>
            <a:ext cx="1641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front: 2 </a:t>
            </a:r>
          </a:p>
          <a:p>
            <a:r>
              <a:rPr lang="en-US" sz="2800" dirty="0">
                <a:latin typeface="Helvetica" pitchFamily="2" charset="0"/>
              </a:rPr>
              <a:t>rear: 2</a:t>
            </a:r>
          </a:p>
        </p:txBody>
      </p:sp>
    </p:spTree>
    <p:extLst>
      <p:ext uri="{BB962C8B-B14F-4D97-AF65-F5344CB8AC3E}">
        <p14:creationId xmlns:p14="http://schemas.microsoft.com/office/powerpoint/2010/main" val="1388511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226C-56FC-9749-8197-F6A9DFBB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79DA6-C7EB-B24A-BD03-16A4921F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62" y="1149530"/>
            <a:ext cx="4421804" cy="5460275"/>
          </a:xfrm>
        </p:spPr>
        <p:txBody>
          <a:bodyPr/>
          <a:lstStyle/>
          <a:p>
            <a:r>
              <a:rPr lang="en-US" dirty="0"/>
              <a:t>We implement </a:t>
            </a:r>
            <a:r>
              <a:rPr lang="en-US" b="1" dirty="0">
                <a:solidFill>
                  <a:srgbClr val="FF0000"/>
                </a:solidFill>
              </a:rPr>
              <a:t>wrapround</a:t>
            </a:r>
            <a:r>
              <a:rPr lang="en-US" dirty="0"/>
              <a:t> </a:t>
            </a:r>
          </a:p>
          <a:p>
            <a:pPr lvl="1"/>
            <a:r>
              <a:rPr lang="en-US" sz="2800" dirty="0"/>
              <a:t>when either back or front reach the end of the array, we reset it to the beginning. </a:t>
            </a:r>
          </a:p>
          <a:p>
            <a:pPr lvl="1"/>
            <a:r>
              <a:rPr lang="en-US" sz="2800" dirty="0"/>
              <a:t>To insert element </a:t>
            </a:r>
            <a:r>
              <a:rPr lang="en-US" sz="2800" b="1" i="1" dirty="0">
                <a:solidFill>
                  <a:srgbClr val="FF0000"/>
                </a:solidFill>
              </a:rPr>
              <a:t>f</a:t>
            </a:r>
            <a:r>
              <a:rPr lang="en-US" sz="2800" dirty="0"/>
              <a:t>, we reset back to the start of the array and place </a:t>
            </a:r>
            <a:r>
              <a:rPr lang="en-US" sz="2800" b="1" i="1" dirty="0">
                <a:solidFill>
                  <a:srgbClr val="FF0000"/>
                </a:solidFill>
              </a:rPr>
              <a:t>f</a:t>
            </a:r>
            <a:r>
              <a:rPr lang="en-US" sz="2800" i="1" dirty="0"/>
              <a:t> </a:t>
            </a:r>
            <a:r>
              <a:rPr lang="en-US" sz="2800" dirty="0"/>
              <a:t>there </a:t>
            </a:r>
          </a:p>
          <a:p>
            <a:pPr lvl="2"/>
            <a:r>
              <a:rPr lang="en-US" sz="2400" dirty="0"/>
              <a:t>rear = (4+1) % 5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551F-B676-E746-B5BC-DA036AF4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34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2AA5DE-8263-3F49-9F0F-7FFFB0A9B881}"/>
              </a:ext>
            </a:extLst>
          </p:cNvPr>
          <p:cNvSpPr/>
          <p:nvPr/>
        </p:nvSpPr>
        <p:spPr>
          <a:xfrm>
            <a:off x="4813094" y="1149530"/>
            <a:ext cx="19077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Insert </a:t>
            </a:r>
          </a:p>
          <a:p>
            <a:r>
              <a:rPr lang="en-US" sz="2800" dirty="0"/>
              <a:t>2 Elements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21F8ED4-6817-AE4F-A101-2B59F58222C6}"/>
              </a:ext>
            </a:extLst>
          </p:cNvPr>
          <p:cNvSpPr/>
          <p:nvPr/>
        </p:nvSpPr>
        <p:spPr>
          <a:xfrm>
            <a:off x="5254980" y="4754039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b="1" dirty="0">
              <a:solidFill>
                <a:schemeClr val="tx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DF503617-1170-FF45-BE49-282E021BF713}"/>
              </a:ext>
            </a:extLst>
          </p:cNvPr>
          <p:cNvSpPr/>
          <p:nvPr/>
        </p:nvSpPr>
        <p:spPr>
          <a:xfrm>
            <a:off x="5254980" y="4076271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b="1" dirty="0">
              <a:solidFill>
                <a:schemeClr val="tx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AF51EDB-4172-1E4E-A3B6-2C4309D17235}"/>
              </a:ext>
            </a:extLst>
          </p:cNvPr>
          <p:cNvSpPr/>
          <p:nvPr/>
        </p:nvSpPr>
        <p:spPr>
          <a:xfrm>
            <a:off x="5254980" y="3425606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9D15D46-61B5-BB47-950E-AABAB4B16C87}"/>
              </a:ext>
            </a:extLst>
          </p:cNvPr>
          <p:cNvSpPr/>
          <p:nvPr/>
        </p:nvSpPr>
        <p:spPr>
          <a:xfrm>
            <a:off x="5254980" y="2768211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9306024-84C7-3749-844C-D5ABF41A5148}"/>
              </a:ext>
            </a:extLst>
          </p:cNvPr>
          <p:cNvSpPr/>
          <p:nvPr/>
        </p:nvSpPr>
        <p:spPr>
          <a:xfrm>
            <a:off x="5254980" y="2104587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50CD9F-4BA7-204C-9C84-204B412FE657}"/>
              </a:ext>
            </a:extLst>
          </p:cNvPr>
          <p:cNvSpPr txBox="1"/>
          <p:nvPr/>
        </p:nvSpPr>
        <p:spPr>
          <a:xfrm>
            <a:off x="4813094" y="4978964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18AD8-54F0-4742-A322-DD0DBAB436AD}"/>
              </a:ext>
            </a:extLst>
          </p:cNvPr>
          <p:cNvSpPr txBox="1"/>
          <p:nvPr/>
        </p:nvSpPr>
        <p:spPr>
          <a:xfrm>
            <a:off x="4813094" y="4297804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0C679-B9AD-334A-9C81-BA1A69188202}"/>
              </a:ext>
            </a:extLst>
          </p:cNvPr>
          <p:cNvSpPr txBox="1"/>
          <p:nvPr/>
        </p:nvSpPr>
        <p:spPr>
          <a:xfrm>
            <a:off x="4813094" y="3645470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4EDB4-6D67-7B41-9DE0-590BF1CCCE14}"/>
              </a:ext>
            </a:extLst>
          </p:cNvPr>
          <p:cNvSpPr txBox="1"/>
          <p:nvPr/>
        </p:nvSpPr>
        <p:spPr>
          <a:xfrm>
            <a:off x="4813094" y="3001297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C22395-AE29-D54A-93F0-5C757BFD810D}"/>
              </a:ext>
            </a:extLst>
          </p:cNvPr>
          <p:cNvSpPr txBox="1"/>
          <p:nvPr/>
        </p:nvSpPr>
        <p:spPr>
          <a:xfrm>
            <a:off x="4813094" y="2325162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55F42D-C60B-3F44-A419-9F4659E16A89}"/>
              </a:ext>
            </a:extLst>
          </p:cNvPr>
          <p:cNvSpPr/>
          <p:nvPr/>
        </p:nvSpPr>
        <p:spPr>
          <a:xfrm>
            <a:off x="4813094" y="5561083"/>
            <a:ext cx="1641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front: 2 </a:t>
            </a:r>
          </a:p>
          <a:p>
            <a:r>
              <a:rPr lang="en-US" sz="2800" dirty="0">
                <a:latin typeface="Helvetica" pitchFamily="2" charset="0"/>
              </a:rPr>
              <a:t>rear: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15AAFA-2DA0-2D4F-888A-C3740BD8DE8D}"/>
              </a:ext>
            </a:extLst>
          </p:cNvPr>
          <p:cNvSpPr/>
          <p:nvPr/>
        </p:nvSpPr>
        <p:spPr>
          <a:xfrm>
            <a:off x="6765868" y="1148580"/>
            <a:ext cx="19077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Insert </a:t>
            </a:r>
          </a:p>
          <a:p>
            <a:r>
              <a:rPr lang="en-US" sz="2800" dirty="0"/>
              <a:t>Element </a:t>
            </a:r>
            <a:r>
              <a:rPr lang="en-US" sz="2800" b="1" i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65843735-B594-8543-B3CF-AA2B05526C4D}"/>
              </a:ext>
            </a:extLst>
          </p:cNvPr>
          <p:cNvSpPr/>
          <p:nvPr/>
        </p:nvSpPr>
        <p:spPr>
          <a:xfrm>
            <a:off x="7207754" y="4753089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i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7B77447-0391-FE4D-A9D4-121208972389}"/>
              </a:ext>
            </a:extLst>
          </p:cNvPr>
          <p:cNvSpPr/>
          <p:nvPr/>
        </p:nvSpPr>
        <p:spPr>
          <a:xfrm>
            <a:off x="7207754" y="4075321"/>
            <a:ext cx="1199408" cy="748145"/>
          </a:xfrm>
          <a:prstGeom prst="cube">
            <a:avLst/>
          </a:prstGeom>
          <a:solidFill>
            <a:schemeClr val="bg1"/>
          </a:solidFill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b="1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52586709-8C21-7D49-9DA7-616631894F7A}"/>
              </a:ext>
            </a:extLst>
          </p:cNvPr>
          <p:cNvSpPr/>
          <p:nvPr/>
        </p:nvSpPr>
        <p:spPr>
          <a:xfrm>
            <a:off x="7207754" y="3424656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E0EFD6DE-C1C1-EB48-AB23-AF394D7F6163}"/>
              </a:ext>
            </a:extLst>
          </p:cNvPr>
          <p:cNvSpPr/>
          <p:nvPr/>
        </p:nvSpPr>
        <p:spPr>
          <a:xfrm>
            <a:off x="7207754" y="2767261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A349E359-0A0A-A04D-9FE9-40574C20E172}"/>
              </a:ext>
            </a:extLst>
          </p:cNvPr>
          <p:cNvSpPr/>
          <p:nvPr/>
        </p:nvSpPr>
        <p:spPr>
          <a:xfrm>
            <a:off x="7207754" y="2103637"/>
            <a:ext cx="1199408" cy="748145"/>
          </a:xfrm>
          <a:prstGeom prst="cube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0AC81B-1CA6-424B-A9CD-EA50C4C1B991}"/>
              </a:ext>
            </a:extLst>
          </p:cNvPr>
          <p:cNvSpPr txBox="1"/>
          <p:nvPr/>
        </p:nvSpPr>
        <p:spPr>
          <a:xfrm>
            <a:off x="6765868" y="4978014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0ED17F-11EE-7946-9631-608A3001A31C}"/>
              </a:ext>
            </a:extLst>
          </p:cNvPr>
          <p:cNvSpPr txBox="1"/>
          <p:nvPr/>
        </p:nvSpPr>
        <p:spPr>
          <a:xfrm>
            <a:off x="6765868" y="4296854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4B35F5-ECCE-B54F-87A6-52B1590F617E}"/>
              </a:ext>
            </a:extLst>
          </p:cNvPr>
          <p:cNvSpPr txBox="1"/>
          <p:nvPr/>
        </p:nvSpPr>
        <p:spPr>
          <a:xfrm>
            <a:off x="6765868" y="3644520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6F3D60-823D-3347-9ABA-CE1967679035}"/>
              </a:ext>
            </a:extLst>
          </p:cNvPr>
          <p:cNvSpPr txBox="1"/>
          <p:nvPr/>
        </p:nvSpPr>
        <p:spPr>
          <a:xfrm>
            <a:off x="6765868" y="3000347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FC661B-3928-284A-A4D5-5BA3684E3F01}"/>
              </a:ext>
            </a:extLst>
          </p:cNvPr>
          <p:cNvSpPr txBox="1"/>
          <p:nvPr/>
        </p:nvSpPr>
        <p:spPr>
          <a:xfrm>
            <a:off x="6765868" y="2324212"/>
            <a:ext cx="71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215495-D938-094B-95DA-6E245BAFE3C9}"/>
              </a:ext>
            </a:extLst>
          </p:cNvPr>
          <p:cNvSpPr/>
          <p:nvPr/>
        </p:nvSpPr>
        <p:spPr>
          <a:xfrm>
            <a:off x="6765868" y="5560133"/>
            <a:ext cx="1641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front: 2 </a:t>
            </a:r>
          </a:p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rear: 0</a:t>
            </a:r>
          </a:p>
        </p:txBody>
      </p:sp>
    </p:spTree>
    <p:extLst>
      <p:ext uri="{BB962C8B-B14F-4D97-AF65-F5344CB8AC3E}">
        <p14:creationId xmlns:p14="http://schemas.microsoft.com/office/powerpoint/2010/main" val="3605699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ECB8-71E2-1F45-9F4A-FD9DC599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Array-based Queue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51146-CFD1-C34D-8C5C-345E14316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an array of size </a:t>
            </a:r>
            <a:r>
              <a:rPr lang="en-US" b="1" i="1" dirty="0"/>
              <a:t>N </a:t>
            </a:r>
            <a:r>
              <a:rPr lang="en-US" dirty="0"/>
              <a:t>in a </a:t>
            </a:r>
            <a:r>
              <a:rPr lang="en-US" b="1" dirty="0">
                <a:solidFill>
                  <a:srgbClr val="FF0000"/>
                </a:solidFill>
              </a:rPr>
              <a:t>circular</a:t>
            </a:r>
            <a:r>
              <a:rPr lang="en-US" dirty="0"/>
              <a:t> fashion </a:t>
            </a:r>
          </a:p>
          <a:p>
            <a:r>
              <a:rPr lang="en-US" dirty="0"/>
              <a:t>Two variables keep track of the front and rear </a:t>
            </a:r>
          </a:p>
          <a:p>
            <a:pPr lvl="1"/>
            <a:r>
              <a:rPr lang="en-US" sz="2800" b="1" i="1" dirty="0"/>
              <a:t>front </a:t>
            </a:r>
            <a:r>
              <a:rPr lang="en-US" sz="2800" dirty="0"/>
              <a:t>index of the front element </a:t>
            </a:r>
          </a:p>
          <a:p>
            <a:pPr lvl="1"/>
            <a:r>
              <a:rPr lang="en-US" sz="2800" b="1" i="1" dirty="0"/>
              <a:t>rear </a:t>
            </a:r>
            <a:r>
              <a:rPr lang="en-US" sz="2800" dirty="0"/>
              <a:t>index of the last element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DA190-33E8-A844-BEDE-0882D7B1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35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D0B6E-9384-7448-B3EF-6DC6EDA9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29" y="3091656"/>
            <a:ext cx="7074740" cy="3092418"/>
          </a:xfrm>
          <a:prstGeom prst="rect">
            <a:avLst/>
          </a:prstGeom>
        </p:spPr>
      </p:pic>
      <p:sp>
        <p:nvSpPr>
          <p:cNvPr id="6" name="Curved Left Arrow 5">
            <a:extLst>
              <a:ext uri="{FF2B5EF4-FFF2-40B4-BE49-F238E27FC236}">
                <a16:creationId xmlns:a16="http://schemas.microsoft.com/office/drawing/2014/main" id="{26593B4B-D192-DB43-80C0-BE107D72D633}"/>
              </a:ext>
            </a:extLst>
          </p:cNvPr>
          <p:cNvSpPr/>
          <p:nvPr/>
        </p:nvSpPr>
        <p:spPr>
          <a:xfrm rot="5400000">
            <a:off x="4556540" y="3331069"/>
            <a:ext cx="452495" cy="61811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04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BA1C-2B7D-AF4F-9E97-1961DCCD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Queue Class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003FD-1CFB-F143-A4CC-766658C24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public class </a:t>
            </a:r>
            <a:r>
              <a:rPr lang="en-US" sz="2400" b="1" dirty="0">
                <a:solidFill>
                  <a:srgbClr val="FF0000"/>
                </a:solidFill>
              </a:rPr>
              <a:t>Queue</a:t>
            </a:r>
            <a:r>
              <a:rPr lang="en-US" sz="2400" dirty="0"/>
              <a:t> { </a:t>
            </a:r>
          </a:p>
          <a:p>
            <a:pPr marL="457200" lvl="1" indent="0">
              <a:buNone/>
            </a:pPr>
            <a:r>
              <a:rPr lang="en-US" dirty="0"/>
              <a:t>private int </a:t>
            </a:r>
            <a:r>
              <a:rPr lang="en-US" dirty="0" err="1"/>
              <a:t>maxSize</a:t>
            </a:r>
            <a:r>
              <a:rPr lang="en-US" dirty="0"/>
              <a:t>; </a:t>
            </a:r>
          </a:p>
          <a:p>
            <a:pPr marL="457200" lvl="1" indent="0">
              <a:buNone/>
            </a:pPr>
            <a:r>
              <a:rPr lang="en-US" dirty="0"/>
              <a:t>private long[] </a:t>
            </a:r>
            <a:r>
              <a:rPr lang="en-US" dirty="0" err="1"/>
              <a:t>queArray</a:t>
            </a:r>
            <a:r>
              <a:rPr lang="en-US" dirty="0"/>
              <a:t>; </a:t>
            </a:r>
          </a:p>
          <a:p>
            <a:pPr marL="457200" lvl="1" indent="0">
              <a:buNone/>
            </a:pPr>
            <a:r>
              <a:rPr lang="en-US" dirty="0"/>
              <a:t>private int front; </a:t>
            </a:r>
          </a:p>
          <a:p>
            <a:pPr marL="457200" lvl="1" indent="0">
              <a:buNone/>
            </a:pPr>
            <a:r>
              <a:rPr lang="en-US" dirty="0"/>
              <a:t>private int rear; </a:t>
            </a:r>
          </a:p>
          <a:p>
            <a:pPr marL="457200" lvl="1" indent="0">
              <a:buNone/>
            </a:pPr>
            <a:r>
              <a:rPr lang="en-US" dirty="0"/>
              <a:t>private int </a:t>
            </a:r>
            <a:r>
              <a:rPr lang="en-US" dirty="0" err="1"/>
              <a:t>nItems</a:t>
            </a:r>
            <a:r>
              <a:rPr lang="en-US" dirty="0"/>
              <a:t>; </a:t>
            </a:r>
          </a:p>
          <a:p>
            <a:pPr marL="457200" lvl="1" indent="0">
              <a:buNone/>
            </a:pPr>
            <a:r>
              <a:rPr lang="en-US" dirty="0"/>
              <a:t>public Queue(int s) { // constructor </a:t>
            </a:r>
          </a:p>
          <a:p>
            <a:pPr marL="914400" lvl="2" indent="0">
              <a:buNone/>
            </a:pPr>
            <a:r>
              <a:rPr lang="en-US" sz="2400" dirty="0" err="1"/>
              <a:t>maxSize</a:t>
            </a:r>
            <a:r>
              <a:rPr lang="en-US" sz="2400" dirty="0"/>
              <a:t> = s; </a:t>
            </a:r>
          </a:p>
          <a:p>
            <a:pPr marL="914400" lvl="2" indent="0">
              <a:buNone/>
            </a:pPr>
            <a:r>
              <a:rPr lang="en-US" sz="2400" dirty="0" err="1"/>
              <a:t>queArray</a:t>
            </a:r>
            <a:r>
              <a:rPr lang="en-US" sz="2400" dirty="0"/>
              <a:t> = new long[</a:t>
            </a:r>
            <a:r>
              <a:rPr lang="en-US" sz="2400" dirty="0" err="1"/>
              <a:t>maxSize</a:t>
            </a:r>
            <a:r>
              <a:rPr lang="en-US" sz="2400" dirty="0"/>
              <a:t>]; </a:t>
            </a:r>
          </a:p>
          <a:p>
            <a:pPr marL="914400" lvl="2" indent="0">
              <a:buNone/>
            </a:pPr>
            <a:r>
              <a:rPr lang="en-US" sz="2400" dirty="0"/>
              <a:t>front = 0; </a:t>
            </a:r>
          </a:p>
          <a:p>
            <a:pPr marL="914400" lvl="2" indent="0">
              <a:buNone/>
            </a:pPr>
            <a:r>
              <a:rPr lang="en-US" sz="2400" dirty="0"/>
              <a:t>rear = -1; </a:t>
            </a:r>
          </a:p>
          <a:p>
            <a:pPr marL="914400" lvl="2" indent="0">
              <a:buNone/>
            </a:pPr>
            <a:r>
              <a:rPr lang="en-US" sz="2400" dirty="0" err="1"/>
              <a:t>nItems</a:t>
            </a:r>
            <a:r>
              <a:rPr lang="en-US" sz="2400" dirty="0"/>
              <a:t> = 0; 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6CFF7-485D-B44B-B0FE-47FD9E24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39388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D9E6-EBD1-5B49-9AE0-F9274C55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of Insert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D76A4-C4C4-D14D-A89A-08C21F655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public </a:t>
            </a:r>
            <a:r>
              <a:rPr lang="en-US" sz="2400" dirty="0" err="1"/>
              <a:t>boolean</a:t>
            </a:r>
            <a:r>
              <a:rPr lang="en-US" sz="2400" dirty="0"/>
              <a:t> insert(long j) { // put item at rear of queue </a:t>
            </a:r>
          </a:p>
          <a:p>
            <a:pPr marL="457200" lvl="1" indent="0">
              <a:buNone/>
            </a:pPr>
            <a:r>
              <a:rPr lang="en-US" dirty="0"/>
              <a:t>if(</a:t>
            </a:r>
            <a:r>
              <a:rPr lang="en-US" dirty="0" err="1"/>
              <a:t>isFull</a:t>
            </a:r>
            <a:r>
              <a:rPr lang="en-US" dirty="0"/>
              <a:t>()) </a:t>
            </a:r>
          </a:p>
          <a:p>
            <a:pPr marL="914400" lvl="2" indent="0">
              <a:buNone/>
            </a:pPr>
            <a:r>
              <a:rPr lang="en-US" sz="2400" dirty="0"/>
              <a:t>return false; //don’t insert if full 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if(rear == maxSize-1) // deal with wraparound </a:t>
            </a:r>
          </a:p>
          <a:p>
            <a:pPr marL="914400" lvl="2" indent="0">
              <a:buNone/>
            </a:pPr>
            <a:r>
              <a:rPr lang="en-US" sz="2400" dirty="0"/>
              <a:t>rear = -1; 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rear++; </a:t>
            </a:r>
          </a:p>
          <a:p>
            <a:pPr marL="457200" lvl="1" indent="0">
              <a:buNone/>
            </a:pPr>
            <a:r>
              <a:rPr lang="en-US" dirty="0" err="1"/>
              <a:t>queArray</a:t>
            </a:r>
            <a:r>
              <a:rPr lang="en-US" dirty="0"/>
              <a:t>[rear] = j; // increment rear and insert </a:t>
            </a:r>
          </a:p>
          <a:p>
            <a:pPr marL="457200" lvl="1" indent="0">
              <a:buNone/>
            </a:pPr>
            <a:r>
              <a:rPr lang="en-US" dirty="0" err="1"/>
              <a:t>nItems</a:t>
            </a:r>
            <a:r>
              <a:rPr lang="en-US" dirty="0"/>
              <a:t>++; // one more item </a:t>
            </a:r>
          </a:p>
          <a:p>
            <a:pPr marL="457200" lvl="1" indent="0">
              <a:buNone/>
            </a:pPr>
            <a:r>
              <a:rPr lang="en-US" dirty="0"/>
              <a:t>return true; //successfully inserted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A0E0B-0504-054D-8A2B-99E646CDA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25796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01EA-6439-2843-B83D-54CB1059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of Remove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5ABE-FD41-2843-BAD2-B0FCF22AC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public long remove() { // take item from front of queue 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if(</a:t>
            </a:r>
            <a:r>
              <a:rPr lang="en-US" dirty="0" err="1"/>
              <a:t>isEmpty</a:t>
            </a:r>
            <a:r>
              <a:rPr lang="en-US" dirty="0"/>
              <a:t>()) </a:t>
            </a:r>
          </a:p>
          <a:p>
            <a:pPr marL="914400" lvl="2" indent="0">
              <a:buNone/>
            </a:pPr>
            <a:r>
              <a:rPr lang="en-US" sz="2400" dirty="0"/>
              <a:t>return null; //don’t remove if empty 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long temp = </a:t>
            </a:r>
            <a:r>
              <a:rPr lang="en-US" dirty="0" err="1"/>
              <a:t>queArray</a:t>
            </a:r>
            <a:r>
              <a:rPr lang="en-US" dirty="0"/>
              <a:t>[front];// get value and </a:t>
            </a:r>
            <a:r>
              <a:rPr lang="en-US" dirty="0" err="1"/>
              <a:t>incr</a:t>
            </a:r>
            <a:r>
              <a:rPr lang="en-US" dirty="0"/>
              <a:t> front </a:t>
            </a:r>
          </a:p>
          <a:p>
            <a:pPr marL="457200" lvl="1" indent="0">
              <a:buNone/>
            </a:pPr>
            <a:r>
              <a:rPr lang="en-US" dirty="0"/>
              <a:t>front++; 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if(front == </a:t>
            </a:r>
            <a:r>
              <a:rPr lang="en-US" dirty="0" err="1"/>
              <a:t>maxSize</a:t>
            </a:r>
            <a:r>
              <a:rPr lang="en-US" dirty="0"/>
              <a:t>) // deal with wraparound </a:t>
            </a:r>
          </a:p>
          <a:p>
            <a:pPr marL="914400" lvl="2" indent="0">
              <a:buNone/>
            </a:pPr>
            <a:r>
              <a:rPr lang="en-US" sz="2400" dirty="0"/>
              <a:t>front = 0; 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nItems</a:t>
            </a:r>
            <a:r>
              <a:rPr lang="en-US" dirty="0"/>
              <a:t>--; // one less item </a:t>
            </a:r>
          </a:p>
          <a:p>
            <a:pPr marL="457200" lvl="1" indent="0">
              <a:buNone/>
            </a:pPr>
            <a:r>
              <a:rPr lang="en-US" dirty="0"/>
              <a:t>return temp;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F7C00-0ECD-3049-AF79-CEA98E8E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38926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0631A-F87A-894B-A8CC-D0D2D500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Method of </a:t>
            </a:r>
            <a:r>
              <a:rPr lang="en-US" sz="4000" b="1" dirty="0" err="1"/>
              <a:t>peekFront</a:t>
            </a:r>
            <a:r>
              <a:rPr lang="en-US" sz="4000" b="1" dirty="0"/>
              <a:t> and check empty</a:t>
            </a:r>
            <a:endParaRPr lang="en-TW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7A78-167E-3944-9C5E-9903295CD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public long </a:t>
            </a:r>
            <a:r>
              <a:rPr lang="en-US" sz="2400" dirty="0" err="1"/>
              <a:t>peekFront</a:t>
            </a:r>
            <a:r>
              <a:rPr lang="en-US" sz="2400" dirty="0"/>
              <a:t>() { // peek at front of queue </a:t>
            </a:r>
          </a:p>
          <a:p>
            <a:pPr marL="457200" lvl="1" indent="0">
              <a:buNone/>
            </a:pPr>
            <a:r>
              <a:rPr lang="en-US" dirty="0"/>
              <a:t>return </a:t>
            </a:r>
            <a:r>
              <a:rPr lang="en-US" dirty="0" err="1"/>
              <a:t>queArray</a:t>
            </a:r>
            <a:r>
              <a:rPr lang="en-US" dirty="0"/>
              <a:t>[front];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public </a:t>
            </a:r>
            <a:r>
              <a:rPr lang="en-US" sz="2400" dirty="0" err="1"/>
              <a:t>boolean</a:t>
            </a:r>
            <a:r>
              <a:rPr lang="en-US" sz="2400" dirty="0"/>
              <a:t> </a:t>
            </a:r>
            <a:r>
              <a:rPr lang="en-US" sz="2400" dirty="0" err="1"/>
              <a:t>isEmpty</a:t>
            </a:r>
            <a:r>
              <a:rPr lang="en-US" sz="2400" dirty="0"/>
              <a:t>() { // true if queue is empty </a:t>
            </a:r>
          </a:p>
          <a:p>
            <a:pPr marL="457200" lvl="1" indent="0">
              <a:buNone/>
            </a:pPr>
            <a:r>
              <a:rPr lang="en-US" dirty="0"/>
              <a:t>return (</a:t>
            </a:r>
            <a:r>
              <a:rPr lang="en-US" dirty="0" err="1"/>
              <a:t>nItems</a:t>
            </a:r>
            <a:r>
              <a:rPr lang="en-US" dirty="0"/>
              <a:t>==0);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B4F0E-67CD-3743-92B6-66366201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6424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6614-978A-DF48-8A05-A63062F0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Stack Interface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F19A6-C28B-914D-92B5-E684F276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several things you can do with a stack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Pop ( ) </a:t>
            </a:r>
            <a:r>
              <a:rPr lang="en-US" sz="2800" dirty="0"/>
              <a:t>– pop the top item off the stack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Push ( ) </a:t>
            </a:r>
            <a:r>
              <a:rPr lang="en-US" sz="2800" dirty="0"/>
              <a:t>– put another item onto the top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Peek ( ) </a:t>
            </a:r>
            <a:r>
              <a:rPr lang="en-US" sz="2800" dirty="0"/>
              <a:t>– look at the top item and copy it </a:t>
            </a:r>
            <a:br>
              <a:rPr lang="en-US" sz="2800" dirty="0"/>
            </a:br>
            <a:endParaRPr lang="en-US" sz="2800" dirty="0"/>
          </a:p>
          <a:p>
            <a:r>
              <a:rPr lang="en-US" dirty="0"/>
              <a:t>The stack mechanism is known as </a:t>
            </a:r>
            <a:r>
              <a:rPr lang="en-US" b="1" dirty="0">
                <a:solidFill>
                  <a:srgbClr val="FF0000"/>
                </a:solidFill>
              </a:rPr>
              <a:t>Last-In-First-Out (LIFO)</a:t>
            </a:r>
            <a:r>
              <a:rPr lang="en-US" dirty="0"/>
              <a:t> because the last item inserted is the first one removed </a:t>
            </a:r>
          </a:p>
          <a:p>
            <a:r>
              <a:rPr lang="en-US" dirty="0"/>
              <a:t>Stacks are also referred to as </a:t>
            </a:r>
          </a:p>
          <a:p>
            <a:pPr lvl="1"/>
            <a:r>
              <a:rPr lang="en-US" sz="2800" dirty="0"/>
              <a:t>pushdown stack </a:t>
            </a:r>
          </a:p>
          <a:p>
            <a:pPr lvl="1"/>
            <a:r>
              <a:rPr lang="en-US" sz="2800" dirty="0"/>
              <a:t>pushdown list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B387-0297-0D49-855D-47B3AD21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1DB41-ED3C-7445-9139-731A6393D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6" r="20836"/>
          <a:stretch/>
        </p:blipFill>
        <p:spPr>
          <a:xfrm>
            <a:off x="5203025" y="4322618"/>
            <a:ext cx="2956061" cy="245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25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E2E0-832D-F84C-A68F-A9B9D0ED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sz="4000" b="1" dirty="0"/>
              <a:t>Mothod of check Full and return its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A62FA-32D6-2943-B3ED-49C499C66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public </a:t>
            </a:r>
            <a:r>
              <a:rPr lang="en-US" sz="2400" dirty="0" err="1"/>
              <a:t>boolean</a:t>
            </a:r>
            <a:r>
              <a:rPr lang="en-US" sz="2400" dirty="0"/>
              <a:t> </a:t>
            </a:r>
            <a:r>
              <a:rPr lang="en-US" sz="2400" dirty="0" err="1"/>
              <a:t>isFull</a:t>
            </a:r>
            <a:r>
              <a:rPr lang="en-US" sz="2400" dirty="0"/>
              <a:t>() { // true if queue is full </a:t>
            </a:r>
          </a:p>
          <a:p>
            <a:pPr marL="457200" lvl="1" indent="0">
              <a:buNone/>
            </a:pPr>
            <a:r>
              <a:rPr lang="en-US" dirty="0"/>
              <a:t>return (</a:t>
            </a:r>
            <a:r>
              <a:rPr lang="en-US" dirty="0" err="1"/>
              <a:t>nItems</a:t>
            </a:r>
            <a:r>
              <a:rPr lang="en-US" dirty="0"/>
              <a:t>==</a:t>
            </a:r>
            <a:r>
              <a:rPr lang="en-US" dirty="0" err="1"/>
              <a:t>maxSize</a:t>
            </a:r>
            <a:r>
              <a:rPr lang="en-US" dirty="0"/>
              <a:t>);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public int size() { // number of items in queue </a:t>
            </a:r>
          </a:p>
          <a:p>
            <a:pPr marL="457200" lvl="1" indent="0">
              <a:buNone/>
            </a:pPr>
            <a:r>
              <a:rPr lang="en-US" dirty="0"/>
              <a:t>return </a:t>
            </a:r>
            <a:r>
              <a:rPr lang="en-US" dirty="0" err="1"/>
              <a:t>nItems</a:t>
            </a:r>
            <a:r>
              <a:rPr lang="en-US" dirty="0"/>
              <a:t>;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D0F76-82E5-8C4A-8C84-A0010E0E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08096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869B-6D31-FF48-81B1-D9ACD406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Queue 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8B5E3-9C34-7A4E-A702-58BE8E3F8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84A4E-50A7-8A44-A568-E1CB3156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41</a:t>
            </a:fld>
            <a:endParaRPr lang="en-TW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07EB3D-3FCD-4B47-9A79-1095EC8CE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172537"/>
              </p:ext>
            </p:extLst>
          </p:nvPr>
        </p:nvGraphicFramePr>
        <p:xfrm>
          <a:off x="1674419" y="1334587"/>
          <a:ext cx="5795159" cy="50901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31915">
                  <a:extLst>
                    <a:ext uri="{9D8B030D-6E8A-4147-A177-3AD203B41FA5}">
                      <a16:colId xmlns:a16="http://schemas.microsoft.com/office/drawing/2014/main" val="161308528"/>
                    </a:ext>
                  </a:extLst>
                </a:gridCol>
                <a:gridCol w="1341912">
                  <a:extLst>
                    <a:ext uri="{9D8B030D-6E8A-4147-A177-3AD203B41FA5}">
                      <a16:colId xmlns:a16="http://schemas.microsoft.com/office/drawing/2014/main" val="3472800625"/>
                    </a:ext>
                  </a:extLst>
                </a:gridCol>
                <a:gridCol w="2921332">
                  <a:extLst>
                    <a:ext uri="{9D8B030D-6E8A-4147-A177-3AD203B41FA5}">
                      <a16:colId xmlns:a16="http://schemas.microsoft.com/office/drawing/2014/main" val="3314344821"/>
                    </a:ext>
                  </a:extLst>
                </a:gridCol>
              </a:tblGrid>
              <a:tr h="2561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Operation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Output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front </a:t>
                      </a:r>
                      <a:r>
                        <a:rPr lang="en-US" sz="2400" b="1" u="none" strike="noStrike" dirty="0">
                          <a:effectLst/>
                          <a:sym typeface="Wingdings" pitchFamily="2" charset="2"/>
                        </a:rPr>
                        <a:t></a:t>
                      </a:r>
                      <a:r>
                        <a:rPr lang="en-US" sz="2400" b="1" u="none" strike="noStrike" dirty="0">
                          <a:effectLst/>
                        </a:rPr>
                        <a:t> Q </a:t>
                      </a:r>
                      <a:r>
                        <a:rPr lang="en-US" sz="2400" b="1" u="none" strike="noStrike" dirty="0">
                          <a:effectLst/>
                          <a:sym typeface="Wingdings" pitchFamily="2" charset="2"/>
                        </a:rPr>
                        <a:t></a:t>
                      </a:r>
                      <a:r>
                        <a:rPr lang="en-US" sz="2400" b="1" u="none" strike="noStrike" dirty="0">
                          <a:effectLst/>
                        </a:rPr>
                        <a:t> rear </a:t>
                      </a:r>
                      <a:endParaRPr lang="en-US" sz="2400" b="1" i="1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532949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insert(5) 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–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(5)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7149645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insert(3)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–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(5, 3)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9483833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remove()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(3)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7304904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insert(7)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–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(3, 7)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1389076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remove()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(7)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6553089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front()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(7)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560691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remove()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()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8243026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remove()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“error”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157634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isEmpty</a:t>
                      </a:r>
                      <a:r>
                        <a:rPr lang="en-US" sz="2000" u="none" strike="noStrike" dirty="0">
                          <a:effectLst/>
                        </a:rPr>
                        <a:t>()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true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9712073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insert(9)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–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(9)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8234121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insert(7)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–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(9, 7)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9742505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size()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(9, 7)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5965987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insert(3)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–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(9, 7, 3)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7580316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insert(5)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–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(9, 7, 3, 5)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7432004"/>
                  </a:ext>
                </a:extLst>
              </a:tr>
              <a:tr h="130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remove()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–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(7, 3, 5)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408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48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A3319-B2EB-244F-91D3-E098EBBA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Performance and Limitations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B359F-4DE6-5C42-88FB-E0F33D451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Performance </a:t>
                </a:r>
              </a:p>
              <a:p>
                <a:pPr lvl="1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800" b="1" i="1" dirty="0"/>
                  <a:t> </a:t>
                </a:r>
                <a:r>
                  <a:rPr lang="en-US" sz="2800" dirty="0"/>
                  <a:t>be the number of elements in the queue </a:t>
                </a:r>
              </a:p>
              <a:p>
                <a:pPr lvl="1"/>
                <a:r>
                  <a:rPr lang="en-US" sz="2800" dirty="0"/>
                  <a:t>The space used is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 </a:t>
                </a:r>
              </a:p>
              <a:p>
                <a:pPr lvl="1"/>
                <a:r>
                  <a:rPr lang="en-US" sz="2800" b="1" dirty="0"/>
                  <a:t>Each</a:t>
                </a:r>
                <a:r>
                  <a:rPr lang="en-US" sz="2800" dirty="0"/>
                  <a:t> operation runs in time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 </a:t>
                </a:r>
              </a:p>
              <a:p>
                <a:endParaRPr lang="en-US" dirty="0"/>
              </a:p>
              <a:p>
                <a:r>
                  <a:rPr lang="en-US" dirty="0"/>
                  <a:t>Limitations for array-based queues </a:t>
                </a:r>
              </a:p>
              <a:p>
                <a:pPr lvl="1"/>
                <a:r>
                  <a:rPr lang="en-US" sz="2800" dirty="0"/>
                  <a:t>The maximum size of the queue must be defined a priori and cannot be changed </a:t>
                </a:r>
              </a:p>
              <a:p>
                <a:pPr lvl="1"/>
                <a:r>
                  <a:rPr lang="en-US" sz="2800" dirty="0"/>
                  <a:t>Trying to insert a new element into a full queue causes an implementation-specific exception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B359F-4DE6-5C42-88FB-E0F33D451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862CA-2422-B940-B339-9F22644A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5452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EF95-D21C-7B45-BBB5-A63C310E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Deque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84330-B203-9743-A330-DB2C45A17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deque is a </a:t>
            </a:r>
            <a:r>
              <a:rPr lang="en-US" b="1" dirty="0">
                <a:solidFill>
                  <a:srgbClr val="FF0000"/>
                </a:solidFill>
              </a:rPr>
              <a:t>double-ended queue </a:t>
            </a:r>
          </a:p>
          <a:p>
            <a:r>
              <a:rPr lang="en-US" dirty="0"/>
              <a:t>This means </a:t>
            </a:r>
            <a:r>
              <a:rPr lang="en-US" b="1" dirty="0">
                <a:solidFill>
                  <a:srgbClr val="FF0000"/>
                </a:solidFill>
              </a:rPr>
              <a:t>you can insert items at either end and delete them at either end </a:t>
            </a:r>
          </a:p>
          <a:p>
            <a:r>
              <a:rPr lang="en-US" dirty="0"/>
              <a:t>Essentially, there is no longer a front and rear, simply two ends </a:t>
            </a:r>
          </a:p>
          <a:p>
            <a:r>
              <a:rPr lang="en-US" dirty="0"/>
              <a:t>Use methods called </a:t>
            </a:r>
          </a:p>
          <a:p>
            <a:pPr lvl="1"/>
            <a:r>
              <a:rPr lang="en-US" sz="2800" dirty="0" err="1"/>
              <a:t>insertLeft</a:t>
            </a:r>
            <a:r>
              <a:rPr lang="en-US" sz="2800" dirty="0"/>
              <a:t>( ) </a:t>
            </a:r>
          </a:p>
          <a:p>
            <a:pPr lvl="1"/>
            <a:r>
              <a:rPr lang="en-US" sz="2800" dirty="0" err="1"/>
              <a:t>insertRight</a:t>
            </a:r>
            <a:r>
              <a:rPr lang="en-US" sz="2800" dirty="0"/>
              <a:t>( ) </a:t>
            </a:r>
          </a:p>
          <a:p>
            <a:pPr lvl="1"/>
            <a:r>
              <a:rPr lang="en-US" sz="2800" dirty="0" err="1"/>
              <a:t>removeLeft</a:t>
            </a:r>
            <a:r>
              <a:rPr lang="en-US" sz="2800" dirty="0"/>
              <a:t>( ) </a:t>
            </a:r>
          </a:p>
          <a:p>
            <a:pPr lvl="1"/>
            <a:r>
              <a:rPr lang="en-US" sz="2800" dirty="0" err="1"/>
              <a:t>removeRight</a:t>
            </a:r>
            <a:r>
              <a:rPr lang="en-US" sz="2800" dirty="0"/>
              <a:t>( )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92F-8430-FD4B-A3FD-F3A3E90B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53429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be 20">
            <a:extLst>
              <a:ext uri="{FF2B5EF4-FFF2-40B4-BE49-F238E27FC236}">
                <a16:creationId xmlns:a16="http://schemas.microsoft.com/office/drawing/2014/main" id="{3D747090-84AE-9749-BA9B-56B0EC33E223}"/>
              </a:ext>
            </a:extLst>
          </p:cNvPr>
          <p:cNvSpPr/>
          <p:nvPr/>
        </p:nvSpPr>
        <p:spPr>
          <a:xfrm>
            <a:off x="5081321" y="1719356"/>
            <a:ext cx="741938" cy="523220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6B5DD-8C1C-204D-9D8F-5298FB24E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insertLeft</a:t>
            </a:r>
            <a:r>
              <a:rPr lang="en-US" b="1" dirty="0"/>
              <a:t>( ) 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sz="1800" b="1" dirty="0"/>
          </a:p>
          <a:p>
            <a:r>
              <a:rPr lang="en-US" b="1" dirty="0" err="1"/>
              <a:t>insertRight</a:t>
            </a:r>
            <a:r>
              <a:rPr lang="en-US" b="1" dirty="0"/>
              <a:t>( )  </a:t>
            </a:r>
            <a:endParaRPr lang="en-TW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7D0E1A2-E769-904E-BC0A-191AFCD028D3}"/>
              </a:ext>
            </a:extLst>
          </p:cNvPr>
          <p:cNvSpPr/>
          <p:nvPr/>
        </p:nvSpPr>
        <p:spPr>
          <a:xfrm>
            <a:off x="414739" y="1711727"/>
            <a:ext cx="741938" cy="523220"/>
          </a:xfrm>
          <a:prstGeom prst="cube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5B59D-4F1A-954B-8F77-D3A99474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insertLeft</a:t>
            </a:r>
            <a:r>
              <a:rPr lang="en-US" b="1" dirty="0"/>
              <a:t>( ) and </a:t>
            </a:r>
            <a:r>
              <a:rPr lang="en-US" b="1" dirty="0" err="1"/>
              <a:t>insertRight</a:t>
            </a:r>
            <a:r>
              <a:rPr lang="en-US" b="1" dirty="0"/>
              <a:t>( )  </a:t>
            </a:r>
            <a:endParaRPr lang="en-TW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EE16E-84BE-3943-832E-AC67E3C6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44</a:t>
            </a:fld>
            <a:endParaRPr lang="en-TW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E520435-E52E-C14D-B1A8-BE7F15E8ABC0}"/>
              </a:ext>
            </a:extLst>
          </p:cNvPr>
          <p:cNvSpPr/>
          <p:nvPr/>
        </p:nvSpPr>
        <p:spPr>
          <a:xfrm>
            <a:off x="1112960" y="1710352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4142057-0E5D-1F44-B28D-C917E527199A}"/>
              </a:ext>
            </a:extLst>
          </p:cNvPr>
          <p:cNvSpPr/>
          <p:nvPr/>
        </p:nvSpPr>
        <p:spPr>
          <a:xfrm>
            <a:off x="1854898" y="1710351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0FD0E64-8D1F-584D-9172-60BAE79679B0}"/>
              </a:ext>
            </a:extLst>
          </p:cNvPr>
          <p:cNvSpPr/>
          <p:nvPr/>
        </p:nvSpPr>
        <p:spPr>
          <a:xfrm>
            <a:off x="2596836" y="1710351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C1B9780D-9774-4A40-AA79-F4F0863D4B76}"/>
              </a:ext>
            </a:extLst>
          </p:cNvPr>
          <p:cNvSpPr/>
          <p:nvPr/>
        </p:nvSpPr>
        <p:spPr>
          <a:xfrm>
            <a:off x="1854898" y="3303856"/>
            <a:ext cx="741938" cy="523220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87CDD9-EEA1-784B-B109-3B9CEA2C803C}"/>
              </a:ext>
            </a:extLst>
          </p:cNvPr>
          <p:cNvSpPr/>
          <p:nvPr/>
        </p:nvSpPr>
        <p:spPr>
          <a:xfrm>
            <a:off x="1044189" y="2807323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left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32402E93-92AE-3740-BE54-281BD031C7E3}"/>
              </a:ext>
            </a:extLst>
          </p:cNvPr>
          <p:cNvSpPr/>
          <p:nvPr/>
        </p:nvSpPr>
        <p:spPr>
          <a:xfrm>
            <a:off x="1223179" y="2302154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5BC630-85D4-2A41-98F4-CE37305CA597}"/>
              </a:ext>
            </a:extLst>
          </p:cNvPr>
          <p:cNvSpPr/>
          <p:nvPr/>
        </p:nvSpPr>
        <p:spPr>
          <a:xfrm>
            <a:off x="3243536" y="2771936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right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6E27F1B-BE7E-5847-BFD3-153C5FFE21FE}"/>
              </a:ext>
            </a:extLst>
          </p:cNvPr>
          <p:cNvSpPr/>
          <p:nvPr/>
        </p:nvSpPr>
        <p:spPr>
          <a:xfrm>
            <a:off x="3387768" y="2284366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73DC2-B48D-D644-8D68-144FD63CE1B8}"/>
              </a:ext>
            </a:extLst>
          </p:cNvPr>
          <p:cNvSpPr/>
          <p:nvPr/>
        </p:nvSpPr>
        <p:spPr>
          <a:xfrm>
            <a:off x="2576224" y="3298932"/>
            <a:ext cx="1634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insertLeft</a:t>
            </a:r>
            <a:r>
              <a:rPr lang="en-US" sz="2400" dirty="0"/>
              <a:t>() </a:t>
            </a:r>
            <a:endParaRPr lang="en-TW" sz="2400" dirty="0"/>
          </a:p>
        </p:txBody>
      </p:sp>
      <p:sp>
        <p:nvSpPr>
          <p:cNvPr id="16" name="Bent Arrow 15">
            <a:extLst>
              <a:ext uri="{FF2B5EF4-FFF2-40B4-BE49-F238E27FC236}">
                <a16:creationId xmlns:a16="http://schemas.microsoft.com/office/drawing/2014/main" id="{DDFB90C6-D4E3-F948-A7EB-15F5C7EBD0EC}"/>
              </a:ext>
            </a:extLst>
          </p:cNvPr>
          <p:cNvSpPr/>
          <p:nvPr/>
        </p:nvSpPr>
        <p:spPr>
          <a:xfrm rot="5400000" flipH="1" flipV="1">
            <a:off x="481099" y="2437469"/>
            <a:ext cx="1240985" cy="1137784"/>
          </a:xfrm>
          <a:prstGeom prst="bentArrow">
            <a:avLst>
              <a:gd name="adj1" fmla="val 15606"/>
              <a:gd name="adj2" fmla="val 17694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E740A15B-CA7B-CE48-A777-3ED0E6CF5E06}"/>
              </a:ext>
            </a:extLst>
          </p:cNvPr>
          <p:cNvSpPr/>
          <p:nvPr/>
        </p:nvSpPr>
        <p:spPr>
          <a:xfrm>
            <a:off x="5780403" y="1710351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56B8AD39-62A8-344F-97D9-0DEDACC34A83}"/>
              </a:ext>
            </a:extLst>
          </p:cNvPr>
          <p:cNvSpPr/>
          <p:nvPr/>
        </p:nvSpPr>
        <p:spPr>
          <a:xfrm>
            <a:off x="6522341" y="1710352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E8B0C4C8-BB73-224A-9B49-A001CB2AB68F}"/>
              </a:ext>
            </a:extLst>
          </p:cNvPr>
          <p:cNvSpPr/>
          <p:nvPr/>
        </p:nvSpPr>
        <p:spPr>
          <a:xfrm>
            <a:off x="7264279" y="1710351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F7C5C2FA-5087-684B-A229-D017ED255C64}"/>
              </a:ext>
            </a:extLst>
          </p:cNvPr>
          <p:cNvSpPr/>
          <p:nvPr/>
        </p:nvSpPr>
        <p:spPr>
          <a:xfrm>
            <a:off x="8006217" y="1710351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694829-23BF-154C-BA66-FA302931A1CC}"/>
              </a:ext>
            </a:extLst>
          </p:cNvPr>
          <p:cNvSpPr/>
          <p:nvPr/>
        </p:nvSpPr>
        <p:spPr>
          <a:xfrm>
            <a:off x="5068364" y="2792801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left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A322CAF8-AC52-1E45-9D80-2D4C8615727A}"/>
              </a:ext>
            </a:extLst>
          </p:cNvPr>
          <p:cNvSpPr/>
          <p:nvPr/>
        </p:nvSpPr>
        <p:spPr>
          <a:xfrm>
            <a:off x="5247354" y="2287632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900A4C-1721-7F45-BAF1-6C8AB7349B65}"/>
              </a:ext>
            </a:extLst>
          </p:cNvPr>
          <p:cNvSpPr/>
          <p:nvPr/>
        </p:nvSpPr>
        <p:spPr>
          <a:xfrm>
            <a:off x="8006217" y="2794743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right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45B97E42-2879-2448-80AA-94907521CF3C}"/>
              </a:ext>
            </a:extLst>
          </p:cNvPr>
          <p:cNvSpPr/>
          <p:nvPr/>
        </p:nvSpPr>
        <p:spPr>
          <a:xfrm>
            <a:off x="8150449" y="2307173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E5405024-BA77-DF4F-9D4A-66EE8525B656}"/>
              </a:ext>
            </a:extLst>
          </p:cNvPr>
          <p:cNvSpPr/>
          <p:nvPr/>
        </p:nvSpPr>
        <p:spPr>
          <a:xfrm rot="5400000">
            <a:off x="3904589" y="2475505"/>
            <a:ext cx="1373773" cy="634762"/>
          </a:xfrm>
          <a:prstGeom prst="upArrow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E6C8B8FE-0C5E-CC44-973E-2D0022BC23A0}"/>
              </a:ext>
            </a:extLst>
          </p:cNvPr>
          <p:cNvSpPr/>
          <p:nvPr/>
        </p:nvSpPr>
        <p:spPr>
          <a:xfrm>
            <a:off x="371022" y="4611831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342B38E9-7854-6B49-988F-DD7DF571783C}"/>
              </a:ext>
            </a:extLst>
          </p:cNvPr>
          <p:cNvSpPr/>
          <p:nvPr/>
        </p:nvSpPr>
        <p:spPr>
          <a:xfrm>
            <a:off x="1112960" y="4611832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9A7B385C-11B0-A84C-B5A8-68CA026CB775}"/>
              </a:ext>
            </a:extLst>
          </p:cNvPr>
          <p:cNvSpPr/>
          <p:nvPr/>
        </p:nvSpPr>
        <p:spPr>
          <a:xfrm>
            <a:off x="1854898" y="4611831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696865FA-DAA5-F645-BC23-DAEDAF587AB1}"/>
              </a:ext>
            </a:extLst>
          </p:cNvPr>
          <p:cNvSpPr/>
          <p:nvPr/>
        </p:nvSpPr>
        <p:spPr>
          <a:xfrm>
            <a:off x="2596836" y="4611831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D1589132-C2E4-FE47-82D1-7C74DCCD72CB}"/>
              </a:ext>
            </a:extLst>
          </p:cNvPr>
          <p:cNvSpPr/>
          <p:nvPr/>
        </p:nvSpPr>
        <p:spPr>
          <a:xfrm>
            <a:off x="3338774" y="4611832"/>
            <a:ext cx="741938" cy="523220"/>
          </a:xfrm>
          <a:prstGeom prst="cube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8E26E130-BE56-3D47-A21A-9B5A65E32F76}"/>
              </a:ext>
            </a:extLst>
          </p:cNvPr>
          <p:cNvSpPr/>
          <p:nvPr/>
        </p:nvSpPr>
        <p:spPr>
          <a:xfrm>
            <a:off x="1854898" y="6205336"/>
            <a:ext cx="741938" cy="523220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C565EB6-3CBD-AA41-B59F-A9172B8B8693}"/>
              </a:ext>
            </a:extLst>
          </p:cNvPr>
          <p:cNvSpPr/>
          <p:nvPr/>
        </p:nvSpPr>
        <p:spPr>
          <a:xfrm>
            <a:off x="343306" y="5729753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left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78" name="Up Arrow 77">
            <a:extLst>
              <a:ext uri="{FF2B5EF4-FFF2-40B4-BE49-F238E27FC236}">
                <a16:creationId xmlns:a16="http://schemas.microsoft.com/office/drawing/2014/main" id="{4B686492-036A-D74D-804A-483E3B224E2E}"/>
              </a:ext>
            </a:extLst>
          </p:cNvPr>
          <p:cNvSpPr/>
          <p:nvPr/>
        </p:nvSpPr>
        <p:spPr>
          <a:xfrm>
            <a:off x="522296" y="5224584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91C873-2548-C140-B332-5F4820A6145D}"/>
              </a:ext>
            </a:extLst>
          </p:cNvPr>
          <p:cNvSpPr/>
          <p:nvPr/>
        </p:nvSpPr>
        <p:spPr>
          <a:xfrm>
            <a:off x="2542653" y="5694366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right</a:t>
            </a:r>
          </a:p>
        </p:txBody>
      </p:sp>
      <p:sp>
        <p:nvSpPr>
          <p:cNvPr id="80" name="Up Arrow 79">
            <a:extLst>
              <a:ext uri="{FF2B5EF4-FFF2-40B4-BE49-F238E27FC236}">
                <a16:creationId xmlns:a16="http://schemas.microsoft.com/office/drawing/2014/main" id="{C3A7C135-DC3F-764E-BA48-5744F2E3B6D6}"/>
              </a:ext>
            </a:extLst>
          </p:cNvPr>
          <p:cNvSpPr/>
          <p:nvPr/>
        </p:nvSpPr>
        <p:spPr>
          <a:xfrm>
            <a:off x="2686885" y="5206796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7154E-54BE-B94F-92EB-C655B92A4568}"/>
              </a:ext>
            </a:extLst>
          </p:cNvPr>
          <p:cNvSpPr/>
          <p:nvPr/>
        </p:nvSpPr>
        <p:spPr>
          <a:xfrm>
            <a:off x="141894" y="6189927"/>
            <a:ext cx="1799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insertRight</a:t>
            </a:r>
            <a:r>
              <a:rPr lang="en-US" sz="2400" dirty="0"/>
              <a:t>() </a:t>
            </a:r>
            <a:endParaRPr lang="en-TW" sz="2400" dirty="0"/>
          </a:p>
        </p:txBody>
      </p:sp>
      <p:sp>
        <p:nvSpPr>
          <p:cNvPr id="82" name="Bent Arrow 81">
            <a:extLst>
              <a:ext uri="{FF2B5EF4-FFF2-40B4-BE49-F238E27FC236}">
                <a16:creationId xmlns:a16="http://schemas.microsoft.com/office/drawing/2014/main" id="{01FDF946-D97A-234A-8417-6010CEA93D80}"/>
              </a:ext>
            </a:extLst>
          </p:cNvPr>
          <p:cNvSpPr/>
          <p:nvPr/>
        </p:nvSpPr>
        <p:spPr>
          <a:xfrm rot="16200000" flipV="1">
            <a:off x="2693820" y="5277561"/>
            <a:ext cx="1240985" cy="1137784"/>
          </a:xfrm>
          <a:prstGeom prst="bentArrow">
            <a:avLst>
              <a:gd name="adj1" fmla="val 15606"/>
              <a:gd name="adj2" fmla="val 17694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110ECED7-7730-3E49-A9DC-640A3BED5835}"/>
              </a:ext>
            </a:extLst>
          </p:cNvPr>
          <p:cNvSpPr/>
          <p:nvPr/>
        </p:nvSpPr>
        <p:spPr>
          <a:xfrm>
            <a:off x="5084835" y="4613207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93A26C4F-F459-014F-A9A3-82BB807943C8}"/>
              </a:ext>
            </a:extLst>
          </p:cNvPr>
          <p:cNvSpPr/>
          <p:nvPr/>
        </p:nvSpPr>
        <p:spPr>
          <a:xfrm>
            <a:off x="5826773" y="4613208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4F94140F-1AB5-FE4A-86C8-90D42925BDA3}"/>
              </a:ext>
            </a:extLst>
          </p:cNvPr>
          <p:cNvSpPr/>
          <p:nvPr/>
        </p:nvSpPr>
        <p:spPr>
          <a:xfrm>
            <a:off x="6568711" y="4613207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1B7F099-6057-654A-84D3-5B7370E1C1E0}"/>
              </a:ext>
            </a:extLst>
          </p:cNvPr>
          <p:cNvSpPr/>
          <p:nvPr/>
        </p:nvSpPr>
        <p:spPr>
          <a:xfrm>
            <a:off x="7310649" y="4613207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705B2CA3-A35A-2D40-AC0F-943D2FC8F345}"/>
              </a:ext>
            </a:extLst>
          </p:cNvPr>
          <p:cNvSpPr/>
          <p:nvPr/>
        </p:nvSpPr>
        <p:spPr>
          <a:xfrm>
            <a:off x="8052587" y="4613208"/>
            <a:ext cx="741938" cy="523220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E8D076C-E020-6A40-986A-83CB01E46B4B}"/>
              </a:ext>
            </a:extLst>
          </p:cNvPr>
          <p:cNvSpPr/>
          <p:nvPr/>
        </p:nvSpPr>
        <p:spPr>
          <a:xfrm>
            <a:off x="5057119" y="5731129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left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89" name="Up Arrow 88">
            <a:extLst>
              <a:ext uri="{FF2B5EF4-FFF2-40B4-BE49-F238E27FC236}">
                <a16:creationId xmlns:a16="http://schemas.microsoft.com/office/drawing/2014/main" id="{DC1B8A32-BD48-FF47-BEB0-C486B661AA22}"/>
              </a:ext>
            </a:extLst>
          </p:cNvPr>
          <p:cNvSpPr/>
          <p:nvPr/>
        </p:nvSpPr>
        <p:spPr>
          <a:xfrm>
            <a:off x="5236109" y="5225960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A1D487-1AC8-3D49-8DA2-0F72189A6433}"/>
              </a:ext>
            </a:extLst>
          </p:cNvPr>
          <p:cNvSpPr/>
          <p:nvPr/>
        </p:nvSpPr>
        <p:spPr>
          <a:xfrm>
            <a:off x="8006217" y="5696223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right</a:t>
            </a:r>
          </a:p>
        </p:txBody>
      </p:sp>
      <p:sp>
        <p:nvSpPr>
          <p:cNvPr id="91" name="Up Arrow 90">
            <a:extLst>
              <a:ext uri="{FF2B5EF4-FFF2-40B4-BE49-F238E27FC236}">
                <a16:creationId xmlns:a16="http://schemas.microsoft.com/office/drawing/2014/main" id="{A9A3C9CC-E041-0347-9D0A-AFC5EBDCE324}"/>
              </a:ext>
            </a:extLst>
          </p:cNvPr>
          <p:cNvSpPr/>
          <p:nvPr/>
        </p:nvSpPr>
        <p:spPr>
          <a:xfrm>
            <a:off x="8150449" y="5208653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2" name="Up Arrow 91">
            <a:extLst>
              <a:ext uri="{FF2B5EF4-FFF2-40B4-BE49-F238E27FC236}">
                <a16:creationId xmlns:a16="http://schemas.microsoft.com/office/drawing/2014/main" id="{8AADB9A5-F5A9-A444-8412-D42A3ABD00B7}"/>
              </a:ext>
            </a:extLst>
          </p:cNvPr>
          <p:cNvSpPr/>
          <p:nvPr/>
        </p:nvSpPr>
        <p:spPr>
          <a:xfrm rot="5400000">
            <a:off x="3904589" y="5376985"/>
            <a:ext cx="1373773" cy="634762"/>
          </a:xfrm>
          <a:prstGeom prst="upArrow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96177E88-683E-9840-AFBD-C209378387B7}"/>
              </a:ext>
            </a:extLst>
          </p:cNvPr>
          <p:cNvSpPr/>
          <p:nvPr/>
        </p:nvSpPr>
        <p:spPr>
          <a:xfrm>
            <a:off x="3290492" y="1689401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541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EF41-9A1E-B84B-B04F-0BAA6F4D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b="1" dirty="0" err="1"/>
              <a:t>removeLeft</a:t>
            </a:r>
            <a:r>
              <a:rPr lang="en-US" sz="4000" b="1" dirty="0"/>
              <a:t>() and </a:t>
            </a:r>
            <a:r>
              <a:rPr lang="en-US" sz="4000" b="1" dirty="0" err="1"/>
              <a:t>removeRight</a:t>
            </a:r>
            <a:r>
              <a:rPr lang="en-US" sz="4000" b="1" dirty="0"/>
              <a:t>() </a:t>
            </a:r>
            <a:endParaRPr lang="en-TW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52CEA-67E6-4E48-B1BD-81EA1F90B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removeLeft</a:t>
            </a:r>
            <a:r>
              <a:rPr lang="en-US" b="1" dirty="0"/>
              <a:t>() 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/>
              <a:t>removeRight</a:t>
            </a:r>
            <a:r>
              <a:rPr lang="en-US" b="1" dirty="0"/>
              <a:t>() 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CB6E4-D0A0-3449-85A8-2DACC341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45</a:t>
            </a:fld>
            <a:endParaRPr lang="en-TW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DADD09C-E311-A148-B2B2-2EC586EFAFF9}"/>
              </a:ext>
            </a:extLst>
          </p:cNvPr>
          <p:cNvSpPr/>
          <p:nvPr/>
        </p:nvSpPr>
        <p:spPr>
          <a:xfrm>
            <a:off x="5084833" y="1789743"/>
            <a:ext cx="741938" cy="523220"/>
          </a:xfrm>
          <a:prstGeom prst="cube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64410F06-8164-8449-BE88-440602119B1D}"/>
              </a:ext>
            </a:extLst>
          </p:cNvPr>
          <p:cNvSpPr/>
          <p:nvPr/>
        </p:nvSpPr>
        <p:spPr>
          <a:xfrm>
            <a:off x="1112960" y="1789744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2056B89-E7A1-E940-AD46-2C5CA6EEFC96}"/>
              </a:ext>
            </a:extLst>
          </p:cNvPr>
          <p:cNvSpPr/>
          <p:nvPr/>
        </p:nvSpPr>
        <p:spPr>
          <a:xfrm>
            <a:off x="1854898" y="1789743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71EB959-6247-ED40-99DF-04ABC7A0E32F}"/>
              </a:ext>
            </a:extLst>
          </p:cNvPr>
          <p:cNvSpPr/>
          <p:nvPr/>
        </p:nvSpPr>
        <p:spPr>
          <a:xfrm>
            <a:off x="2596836" y="1789743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AFF6E9-3EF9-324E-AE12-9D9F17285FBC}"/>
              </a:ext>
            </a:extLst>
          </p:cNvPr>
          <p:cNvSpPr/>
          <p:nvPr/>
        </p:nvSpPr>
        <p:spPr>
          <a:xfrm>
            <a:off x="1044189" y="2886715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left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C1788C5F-E21E-AA4F-99B8-285EA7CE0E2A}"/>
              </a:ext>
            </a:extLst>
          </p:cNvPr>
          <p:cNvSpPr/>
          <p:nvPr/>
        </p:nvSpPr>
        <p:spPr>
          <a:xfrm>
            <a:off x="1223179" y="2381546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EEC809-9201-9347-97C3-C86A47B504D7}"/>
              </a:ext>
            </a:extLst>
          </p:cNvPr>
          <p:cNvSpPr/>
          <p:nvPr/>
        </p:nvSpPr>
        <p:spPr>
          <a:xfrm>
            <a:off x="3243536" y="2851328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right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E1EA3D7C-5C80-014C-9FC9-33D87B482D13}"/>
              </a:ext>
            </a:extLst>
          </p:cNvPr>
          <p:cNvSpPr/>
          <p:nvPr/>
        </p:nvSpPr>
        <p:spPr>
          <a:xfrm>
            <a:off x="3387768" y="2363758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EC45D0EE-814E-6F46-9ABE-7C467FC271B5}"/>
              </a:ext>
            </a:extLst>
          </p:cNvPr>
          <p:cNvSpPr/>
          <p:nvPr/>
        </p:nvSpPr>
        <p:spPr>
          <a:xfrm>
            <a:off x="5780403" y="1789743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4BEE996-74BA-7B41-B213-563E2991F0A7}"/>
              </a:ext>
            </a:extLst>
          </p:cNvPr>
          <p:cNvSpPr/>
          <p:nvPr/>
        </p:nvSpPr>
        <p:spPr>
          <a:xfrm>
            <a:off x="6522341" y="1789744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4B35612D-E661-EA40-8391-3635704F027F}"/>
              </a:ext>
            </a:extLst>
          </p:cNvPr>
          <p:cNvSpPr/>
          <p:nvPr/>
        </p:nvSpPr>
        <p:spPr>
          <a:xfrm>
            <a:off x="7264279" y="1789743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337BA8-6EB4-3F4D-8A58-6EF3FFBC8A49}"/>
              </a:ext>
            </a:extLst>
          </p:cNvPr>
          <p:cNvSpPr/>
          <p:nvPr/>
        </p:nvSpPr>
        <p:spPr>
          <a:xfrm>
            <a:off x="5698982" y="2886715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left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4EBF30FC-EA71-4541-8EAC-0F72D36AF35A}"/>
              </a:ext>
            </a:extLst>
          </p:cNvPr>
          <p:cNvSpPr/>
          <p:nvPr/>
        </p:nvSpPr>
        <p:spPr>
          <a:xfrm>
            <a:off x="5877972" y="2381546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D2DEE6-B3C0-7E45-9F96-B537079DA555}"/>
              </a:ext>
            </a:extLst>
          </p:cNvPr>
          <p:cNvSpPr/>
          <p:nvPr/>
        </p:nvSpPr>
        <p:spPr>
          <a:xfrm>
            <a:off x="7275968" y="2866190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right</a:t>
            </a: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3DC249C5-215D-924D-98A7-672E6B3DCDAD}"/>
              </a:ext>
            </a:extLst>
          </p:cNvPr>
          <p:cNvSpPr/>
          <p:nvPr/>
        </p:nvSpPr>
        <p:spPr>
          <a:xfrm>
            <a:off x="7420200" y="2378620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B21DE4DB-2816-584F-AF41-AADC0CCE52D3}"/>
              </a:ext>
            </a:extLst>
          </p:cNvPr>
          <p:cNvSpPr/>
          <p:nvPr/>
        </p:nvSpPr>
        <p:spPr>
          <a:xfrm rot="5400000">
            <a:off x="4108186" y="1941233"/>
            <a:ext cx="942063" cy="634762"/>
          </a:xfrm>
          <a:prstGeom prst="upArrow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76638B5-66E5-034E-899C-20A3EEAC2DBC}"/>
              </a:ext>
            </a:extLst>
          </p:cNvPr>
          <p:cNvSpPr/>
          <p:nvPr/>
        </p:nvSpPr>
        <p:spPr>
          <a:xfrm>
            <a:off x="1071905" y="4846594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2D4646AE-ED08-AF43-B2F6-5289A8301EB2}"/>
              </a:ext>
            </a:extLst>
          </p:cNvPr>
          <p:cNvSpPr/>
          <p:nvPr/>
        </p:nvSpPr>
        <p:spPr>
          <a:xfrm>
            <a:off x="1813843" y="4846595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6FF02F23-947C-0E41-A5AA-25048A5C3222}"/>
              </a:ext>
            </a:extLst>
          </p:cNvPr>
          <p:cNvSpPr/>
          <p:nvPr/>
        </p:nvSpPr>
        <p:spPr>
          <a:xfrm>
            <a:off x="2555781" y="4846594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3EC52709-4F55-B145-8308-0F647A327C61}"/>
              </a:ext>
            </a:extLst>
          </p:cNvPr>
          <p:cNvSpPr/>
          <p:nvPr/>
        </p:nvSpPr>
        <p:spPr>
          <a:xfrm>
            <a:off x="3297719" y="4846594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472821-D6ED-E944-A220-BF0A25BB322C}"/>
              </a:ext>
            </a:extLst>
          </p:cNvPr>
          <p:cNvSpPr/>
          <p:nvPr/>
        </p:nvSpPr>
        <p:spPr>
          <a:xfrm>
            <a:off x="1044189" y="5964516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left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7D3B17D5-4D67-DB43-8720-E97EC0D153F1}"/>
              </a:ext>
            </a:extLst>
          </p:cNvPr>
          <p:cNvSpPr/>
          <p:nvPr/>
        </p:nvSpPr>
        <p:spPr>
          <a:xfrm>
            <a:off x="1223179" y="5459347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E06770-CBF0-3048-AD98-8DC5F88A4DBE}"/>
              </a:ext>
            </a:extLst>
          </p:cNvPr>
          <p:cNvSpPr/>
          <p:nvPr/>
        </p:nvSpPr>
        <p:spPr>
          <a:xfrm>
            <a:off x="3243536" y="5929129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right</a:t>
            </a:r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25B20054-C055-DC43-9824-2CFDE3DAD212}"/>
              </a:ext>
            </a:extLst>
          </p:cNvPr>
          <p:cNvSpPr/>
          <p:nvPr/>
        </p:nvSpPr>
        <p:spPr>
          <a:xfrm>
            <a:off x="3387768" y="5441559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6D387A59-5725-514D-8A27-8D55400167E6}"/>
              </a:ext>
            </a:extLst>
          </p:cNvPr>
          <p:cNvSpPr/>
          <p:nvPr/>
        </p:nvSpPr>
        <p:spPr>
          <a:xfrm>
            <a:off x="5109101" y="4850130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EBE1E683-9BA9-854B-8BE2-5E691B66C830}"/>
              </a:ext>
            </a:extLst>
          </p:cNvPr>
          <p:cNvSpPr/>
          <p:nvPr/>
        </p:nvSpPr>
        <p:spPr>
          <a:xfrm>
            <a:off x="5851039" y="4850131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1471773-7C06-0F4A-9D0A-339B3DE353FF}"/>
              </a:ext>
            </a:extLst>
          </p:cNvPr>
          <p:cNvSpPr/>
          <p:nvPr/>
        </p:nvSpPr>
        <p:spPr>
          <a:xfrm>
            <a:off x="6592977" y="4850130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6F9ED9-3993-5C48-9B5F-0C35137D516E}"/>
              </a:ext>
            </a:extLst>
          </p:cNvPr>
          <p:cNvSpPr/>
          <p:nvPr/>
        </p:nvSpPr>
        <p:spPr>
          <a:xfrm>
            <a:off x="5081385" y="5968052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left</a:t>
            </a:r>
            <a:endParaRPr lang="en-US" sz="2800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F4A1D6C3-A1DC-1A42-B9DA-01DAAE36C8CA}"/>
              </a:ext>
            </a:extLst>
          </p:cNvPr>
          <p:cNvSpPr/>
          <p:nvPr/>
        </p:nvSpPr>
        <p:spPr>
          <a:xfrm>
            <a:off x="5260375" y="5462883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B8423F1-4E98-0540-BE1D-E78B286E899B}"/>
              </a:ext>
            </a:extLst>
          </p:cNvPr>
          <p:cNvSpPr/>
          <p:nvPr/>
        </p:nvSpPr>
        <p:spPr>
          <a:xfrm>
            <a:off x="6555931" y="5931289"/>
            <a:ext cx="113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/>
                <a:latin typeface="Helvetica" pitchFamily="2" charset="0"/>
              </a:rPr>
              <a:t>right</a:t>
            </a:r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CE6ED617-0783-EC4E-AC00-C4342EA6C9BA}"/>
              </a:ext>
            </a:extLst>
          </p:cNvPr>
          <p:cNvSpPr/>
          <p:nvPr/>
        </p:nvSpPr>
        <p:spPr>
          <a:xfrm>
            <a:off x="6700163" y="5443719"/>
            <a:ext cx="439387" cy="4156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27F3ADDB-A42C-C743-BCF5-CE5FE05E1F52}"/>
              </a:ext>
            </a:extLst>
          </p:cNvPr>
          <p:cNvSpPr/>
          <p:nvPr/>
        </p:nvSpPr>
        <p:spPr>
          <a:xfrm rot="5400000">
            <a:off x="4132453" y="5000244"/>
            <a:ext cx="942062" cy="634762"/>
          </a:xfrm>
          <a:prstGeom prst="upArrow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1EC2AB32-CF38-9845-8AA4-77744FC385D5}"/>
              </a:ext>
            </a:extLst>
          </p:cNvPr>
          <p:cNvSpPr/>
          <p:nvPr/>
        </p:nvSpPr>
        <p:spPr>
          <a:xfrm>
            <a:off x="3290492" y="1768793"/>
            <a:ext cx="741938" cy="52322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1EE5DB0D-0820-9249-8E48-696F56EA0EF7}"/>
              </a:ext>
            </a:extLst>
          </p:cNvPr>
          <p:cNvSpPr/>
          <p:nvPr/>
        </p:nvSpPr>
        <p:spPr>
          <a:xfrm>
            <a:off x="7327726" y="4846594"/>
            <a:ext cx="741938" cy="523220"/>
          </a:xfrm>
          <a:prstGeom prst="cube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770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C1FB-CEC4-EE44-A46C-7DD4A244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Deques, Stacks and Queues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769B9-4455-1D47-A23A-A3B1AC530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stack is actually a deque with only the methods </a:t>
            </a:r>
          </a:p>
          <a:p>
            <a:pPr lvl="1"/>
            <a:r>
              <a:rPr lang="en-US" sz="2800" dirty="0" err="1"/>
              <a:t>insertRight</a:t>
            </a:r>
            <a:r>
              <a:rPr lang="en-US" sz="2800" dirty="0"/>
              <a:t>( ) </a:t>
            </a:r>
          </a:p>
          <a:p>
            <a:pPr lvl="1"/>
            <a:r>
              <a:rPr lang="en-US" sz="2800" dirty="0" err="1"/>
              <a:t>removeRight</a:t>
            </a:r>
            <a:r>
              <a:rPr lang="en-US" sz="2800" dirty="0"/>
              <a:t>( ) </a:t>
            </a:r>
          </a:p>
          <a:p>
            <a:endParaRPr lang="en-US" dirty="0"/>
          </a:p>
          <a:p>
            <a:r>
              <a:rPr lang="en-US" dirty="0"/>
              <a:t>A queue is a deque with only the methods </a:t>
            </a:r>
          </a:p>
          <a:p>
            <a:pPr lvl="1"/>
            <a:r>
              <a:rPr lang="en-US" sz="2800" dirty="0" err="1"/>
              <a:t>insertRight</a:t>
            </a:r>
            <a:r>
              <a:rPr lang="en-US" sz="2800" dirty="0"/>
              <a:t>( ) </a:t>
            </a:r>
          </a:p>
          <a:p>
            <a:pPr lvl="1"/>
            <a:r>
              <a:rPr lang="en-US" sz="2800" dirty="0" err="1"/>
              <a:t>removeLeft</a:t>
            </a:r>
            <a:r>
              <a:rPr lang="en-US" sz="2800" dirty="0"/>
              <a:t>( ) </a:t>
            </a:r>
          </a:p>
          <a:p>
            <a:endParaRPr lang="en-US" dirty="0"/>
          </a:p>
          <a:p>
            <a:r>
              <a:rPr lang="en-US" dirty="0"/>
              <a:t>A deque is actually a more versatile data structure than either a stack or a queue but is not used as often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37878-9574-EE4C-B593-0E2C0F29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63590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408A-5CA0-8045-8E1C-9404C98E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Priority Queue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0BF9-6826-554F-B496-6CFFD719C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priority queue </a:t>
            </a:r>
            <a:r>
              <a:rPr lang="en-US" dirty="0"/>
              <a:t>is a queue where items don’t just join at the rear, they are slotted into the queue according to their priority </a:t>
            </a:r>
          </a:p>
          <a:p>
            <a:endParaRPr lang="en-US" dirty="0"/>
          </a:p>
          <a:p>
            <a:r>
              <a:rPr lang="en-US" dirty="0"/>
              <a:t>Imagine a stack of mail which are sorted according to priority </a:t>
            </a:r>
          </a:p>
          <a:p>
            <a:pPr lvl="1"/>
            <a:r>
              <a:rPr lang="en-US" sz="2800" dirty="0"/>
              <a:t>Each time a new letter is added, you slot it in according to its </a:t>
            </a:r>
            <a:r>
              <a:rPr lang="en-US" sz="2800" b="1" dirty="0">
                <a:solidFill>
                  <a:srgbClr val="FF0000"/>
                </a:solidFill>
              </a:rPr>
              <a:t>priority</a:t>
            </a:r>
            <a:r>
              <a:rPr lang="en-US" sz="2800" dirty="0"/>
              <a:t> </a:t>
            </a:r>
          </a:p>
          <a:p>
            <a:pPr lvl="1"/>
            <a:r>
              <a:rPr lang="en-US" sz="2800" dirty="0"/>
              <a:t>Every time you pick up a letter to read, you are picking the most important one of the </a:t>
            </a:r>
            <a:r>
              <a:rPr lang="en-US" sz="2800" b="1" dirty="0">
                <a:solidFill>
                  <a:srgbClr val="FF0000"/>
                </a:solidFill>
              </a:rPr>
              <a:t>pile</a:t>
            </a:r>
            <a:r>
              <a:rPr lang="en-US" sz="2800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AE941-F61A-D445-BB1D-6008CD01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18496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2CDA-8ECE-5744-89AE-B8BB650C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Different?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77C62-BCF7-E94C-9E6C-F198B0114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really need to track front and rear as the rear always stays put at slot 0 </a:t>
            </a:r>
          </a:p>
          <a:p>
            <a:r>
              <a:rPr lang="en-US" dirty="0"/>
              <a:t>It looks kind of similar to a </a:t>
            </a:r>
            <a:r>
              <a:rPr lang="en-US" b="1" dirty="0">
                <a:solidFill>
                  <a:srgbClr val="FF0000"/>
                </a:solidFill>
              </a:rPr>
              <a:t>stack</a:t>
            </a:r>
            <a:r>
              <a:rPr lang="en-US" dirty="0"/>
              <a:t> because we only need to track the top - would be better named as a “priority stack” </a:t>
            </a:r>
          </a:p>
          <a:p>
            <a:r>
              <a:rPr lang="en-US" dirty="0"/>
              <a:t>We shift elements up to make space rather than just putting the element at the rear </a:t>
            </a:r>
          </a:p>
          <a:p>
            <a:r>
              <a:rPr lang="en-US" dirty="0"/>
              <a:t>Insert method has a for loop that shifts elements up </a:t>
            </a:r>
          </a:p>
          <a:p>
            <a:r>
              <a:rPr lang="en-US" dirty="0"/>
              <a:t>Remove method simply removes the </a:t>
            </a:r>
            <a:r>
              <a:rPr lang="en-US" b="1" dirty="0">
                <a:solidFill>
                  <a:srgbClr val="FF0000"/>
                </a:solidFill>
              </a:rPr>
              <a:t>top</a:t>
            </a:r>
            <a:r>
              <a:rPr lang="en-US" dirty="0"/>
              <a:t> (highest priority) element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D3CEA-AB06-0C43-B173-2F3AE9F7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43683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C259-97C8-804B-80A3-E3AD443C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Priority Queue Insert ( )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F4BD5-3F68-1443-8AAD-064229719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public void insert(long item) { // insert item </a:t>
            </a:r>
          </a:p>
          <a:p>
            <a:pPr marL="457200" lvl="1" indent="0">
              <a:buNone/>
            </a:pPr>
            <a:r>
              <a:rPr lang="en-US" sz="2200" dirty="0"/>
              <a:t>if(</a:t>
            </a:r>
            <a:r>
              <a:rPr lang="en-US" sz="2200" dirty="0" err="1"/>
              <a:t>nItems</a:t>
            </a:r>
            <a:r>
              <a:rPr lang="en-US" sz="2200" dirty="0"/>
              <a:t> == 0){ // if no items, </a:t>
            </a:r>
          </a:p>
          <a:p>
            <a:pPr marL="914400" lvl="2" indent="0">
              <a:buNone/>
            </a:pPr>
            <a:r>
              <a:rPr lang="en-US" sz="2200" dirty="0" err="1"/>
              <a:t>queArray</a:t>
            </a:r>
            <a:r>
              <a:rPr lang="en-US" sz="2200" dirty="0"/>
              <a:t>[0] = item; // insert at 0 </a:t>
            </a:r>
          </a:p>
          <a:p>
            <a:pPr marL="457200" lvl="1" indent="0">
              <a:buNone/>
            </a:pPr>
            <a:r>
              <a:rPr lang="en-US" sz="2200" dirty="0"/>
              <a:t>} </a:t>
            </a:r>
          </a:p>
          <a:p>
            <a:pPr marL="457200" lvl="1" indent="0">
              <a:buNone/>
            </a:pPr>
            <a:r>
              <a:rPr lang="en-US" sz="2200" dirty="0"/>
              <a:t>else{ // if some items, </a:t>
            </a:r>
          </a:p>
          <a:p>
            <a:pPr marL="914400" lvl="2" indent="0">
              <a:buNone/>
            </a:pPr>
            <a:r>
              <a:rPr lang="en-US" sz="2200" dirty="0"/>
              <a:t>int j = </a:t>
            </a:r>
            <a:r>
              <a:rPr lang="en-US" sz="2200" dirty="0" err="1"/>
              <a:t>nItems</a:t>
            </a:r>
            <a:r>
              <a:rPr lang="en-US" sz="2200" dirty="0"/>
              <a:t>; // start at end </a:t>
            </a:r>
          </a:p>
          <a:p>
            <a:pPr marL="914400" lvl="2" indent="0">
              <a:buNone/>
            </a:pPr>
            <a:r>
              <a:rPr lang="en-US" sz="2200" dirty="0"/>
              <a:t>while(j &gt; 0 &amp;&amp; </a:t>
            </a:r>
            <a:r>
              <a:rPr lang="en-US" sz="2200" dirty="0" err="1"/>
              <a:t>queArray</a:t>
            </a:r>
            <a:r>
              <a:rPr lang="en-US" sz="2200" dirty="0"/>
              <a:t>[j-1] &gt; item){ // while new item larger </a:t>
            </a:r>
          </a:p>
          <a:p>
            <a:pPr marL="1371600" lvl="3" indent="0">
              <a:buNone/>
            </a:pPr>
            <a:r>
              <a:rPr lang="en-US" sz="2200" dirty="0" err="1"/>
              <a:t>queArray</a:t>
            </a:r>
            <a:r>
              <a:rPr lang="en-US" sz="2200" dirty="0"/>
              <a:t>[j] = </a:t>
            </a:r>
            <a:r>
              <a:rPr lang="en-US" sz="2200" dirty="0" err="1"/>
              <a:t>queArray</a:t>
            </a:r>
            <a:r>
              <a:rPr lang="en-US" sz="2200" dirty="0"/>
              <a:t>[j-1]; // shift upward </a:t>
            </a:r>
          </a:p>
          <a:p>
            <a:pPr marL="1371600" lvl="3" indent="0">
              <a:buNone/>
            </a:pPr>
            <a:r>
              <a:rPr lang="en-US" sz="2200" dirty="0"/>
              <a:t>j--; // decrement j </a:t>
            </a:r>
          </a:p>
          <a:p>
            <a:pPr marL="914400" lvl="2" indent="0">
              <a:buNone/>
            </a:pPr>
            <a:r>
              <a:rPr lang="en-US" sz="2200" dirty="0"/>
              <a:t>} </a:t>
            </a:r>
          </a:p>
          <a:p>
            <a:pPr marL="914400" lvl="2" indent="0">
              <a:buNone/>
            </a:pPr>
            <a:r>
              <a:rPr lang="en-US" sz="2200" dirty="0" err="1"/>
              <a:t>queArray</a:t>
            </a:r>
            <a:r>
              <a:rPr lang="en-US" sz="2200" dirty="0"/>
              <a:t>[j] = item; // insert it </a:t>
            </a:r>
          </a:p>
          <a:p>
            <a:pPr marL="457200" lvl="1" indent="0">
              <a:buNone/>
            </a:pPr>
            <a:r>
              <a:rPr lang="en-US" sz="2200" dirty="0"/>
              <a:t>} </a:t>
            </a:r>
          </a:p>
          <a:p>
            <a:pPr marL="457200" lvl="1" indent="0">
              <a:buNone/>
            </a:pPr>
            <a:r>
              <a:rPr lang="en-US" sz="2200" dirty="0" err="1"/>
              <a:t>nItems</a:t>
            </a:r>
            <a:r>
              <a:rPr lang="en-US" sz="2200" dirty="0"/>
              <a:t>++; // increase items </a:t>
            </a:r>
          </a:p>
          <a:p>
            <a:pPr marL="0" indent="0">
              <a:buNone/>
            </a:pPr>
            <a:r>
              <a:rPr lang="en-US" sz="22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44705-8C55-E549-8180-8E1717CA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8866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78A5-D9AE-D143-A87C-3AD98CD3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Push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C1F31-DF42-FB41-904F-5025D438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push ( element )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insert</a:t>
            </a:r>
            <a:r>
              <a:rPr lang="en-US" sz="2800" dirty="0"/>
              <a:t> an element at the top of the stack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0081C-6546-4A4B-B8E0-303BE247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</a:t>
            </a:fld>
            <a:endParaRPr lang="en-TW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AB36786-FAB9-CE44-B90B-4271B9607DD8}"/>
              </a:ext>
            </a:extLst>
          </p:cNvPr>
          <p:cNvSpPr/>
          <p:nvPr/>
        </p:nvSpPr>
        <p:spPr>
          <a:xfrm>
            <a:off x="2440649" y="5656613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F161081-3E1D-734F-8933-91107125D211}"/>
              </a:ext>
            </a:extLst>
          </p:cNvPr>
          <p:cNvSpPr/>
          <p:nvPr/>
        </p:nvSpPr>
        <p:spPr>
          <a:xfrm>
            <a:off x="2440650" y="5048992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7A8C6298-7376-EE44-A9CF-7A33F7F11420}"/>
              </a:ext>
            </a:extLst>
          </p:cNvPr>
          <p:cNvSpPr/>
          <p:nvPr/>
        </p:nvSpPr>
        <p:spPr>
          <a:xfrm>
            <a:off x="2440650" y="4441371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44962349-D868-9C42-B3A0-EE999E3E9A8C}"/>
              </a:ext>
            </a:extLst>
          </p:cNvPr>
          <p:cNvSpPr/>
          <p:nvPr/>
        </p:nvSpPr>
        <p:spPr>
          <a:xfrm>
            <a:off x="2440650" y="3833750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Curved Down Arrow 17">
            <a:extLst>
              <a:ext uri="{FF2B5EF4-FFF2-40B4-BE49-F238E27FC236}">
                <a16:creationId xmlns:a16="http://schemas.microsoft.com/office/drawing/2014/main" id="{E686712A-CE62-F140-BD3F-8AA610B2B2D7}"/>
              </a:ext>
            </a:extLst>
          </p:cNvPr>
          <p:cNvSpPr/>
          <p:nvPr/>
        </p:nvSpPr>
        <p:spPr>
          <a:xfrm>
            <a:off x="1436647" y="2781494"/>
            <a:ext cx="1776024" cy="7206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88F35A3B-E84E-7847-BC93-AD1E5AC28DB7}"/>
              </a:ext>
            </a:extLst>
          </p:cNvPr>
          <p:cNvSpPr/>
          <p:nvPr/>
        </p:nvSpPr>
        <p:spPr>
          <a:xfrm>
            <a:off x="759753" y="2971301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NEW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A7822126-146D-9C4F-91F3-1D32CA94894A}"/>
              </a:ext>
            </a:extLst>
          </p:cNvPr>
          <p:cNvSpPr/>
          <p:nvPr/>
        </p:nvSpPr>
        <p:spPr>
          <a:xfrm>
            <a:off x="6264382" y="5655706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70E12A47-90AE-7246-BA51-9BFEC1138D0C}"/>
              </a:ext>
            </a:extLst>
          </p:cNvPr>
          <p:cNvSpPr/>
          <p:nvPr/>
        </p:nvSpPr>
        <p:spPr>
          <a:xfrm>
            <a:off x="6264383" y="5048085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E923DEA-8205-5644-B6C4-F32E327A8401}"/>
              </a:ext>
            </a:extLst>
          </p:cNvPr>
          <p:cNvSpPr/>
          <p:nvPr/>
        </p:nvSpPr>
        <p:spPr>
          <a:xfrm>
            <a:off x="6264383" y="4440464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BFCE2EC-4853-E34E-8F9D-D344EF853686}"/>
              </a:ext>
            </a:extLst>
          </p:cNvPr>
          <p:cNvSpPr/>
          <p:nvPr/>
        </p:nvSpPr>
        <p:spPr>
          <a:xfrm>
            <a:off x="6264383" y="3832843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10AE44B-3968-E645-B377-10FD1859BEC1}"/>
              </a:ext>
            </a:extLst>
          </p:cNvPr>
          <p:cNvSpPr/>
          <p:nvPr/>
        </p:nvSpPr>
        <p:spPr>
          <a:xfrm>
            <a:off x="6264381" y="3228159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NEW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CB7751-F18A-7543-A6A8-B909F52D78CD}"/>
              </a:ext>
            </a:extLst>
          </p:cNvPr>
          <p:cNvSpPr/>
          <p:nvPr/>
        </p:nvSpPr>
        <p:spPr>
          <a:xfrm>
            <a:off x="1994052" y="2234446"/>
            <a:ext cx="904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push</a:t>
            </a:r>
            <a:endParaRPr lang="en-TW" sz="2800" b="1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9A71F60-1639-2A4D-9C4A-607EA5AB250B}"/>
              </a:ext>
            </a:extLst>
          </p:cNvPr>
          <p:cNvSpPr/>
          <p:nvPr/>
        </p:nvSpPr>
        <p:spPr>
          <a:xfrm>
            <a:off x="4457698" y="3810164"/>
            <a:ext cx="1045029" cy="21523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9ECB71A-C94E-594A-A59E-8FFB5C73BD43}"/>
              </a:ext>
            </a:extLst>
          </p:cNvPr>
          <p:cNvSpPr/>
          <p:nvPr/>
        </p:nvSpPr>
        <p:spPr>
          <a:xfrm>
            <a:off x="1976009" y="4164958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D864D6-C85F-494D-8A7B-7A68BCA00547}"/>
              </a:ext>
            </a:extLst>
          </p:cNvPr>
          <p:cNvSpPr/>
          <p:nvPr/>
        </p:nvSpPr>
        <p:spPr>
          <a:xfrm>
            <a:off x="1215281" y="3989293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65FC54-EBAB-254A-A26D-D152D9B9E3AC}"/>
              </a:ext>
            </a:extLst>
          </p:cNvPr>
          <p:cNvSpPr/>
          <p:nvPr/>
        </p:nvSpPr>
        <p:spPr>
          <a:xfrm>
            <a:off x="5916874" y="3543296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9D639E-B7E1-7842-9AD8-A871CA410379}"/>
              </a:ext>
            </a:extLst>
          </p:cNvPr>
          <p:cNvSpPr/>
          <p:nvPr/>
        </p:nvSpPr>
        <p:spPr>
          <a:xfrm>
            <a:off x="5156146" y="3367631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18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DA4E-FC1A-E34A-9807-E03F9908E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Priority Queue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D016E-7B61-3945-98E4-5C6F579F1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Insertion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while deletion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 </a:t>
                </a:r>
              </a:p>
              <a:p>
                <a:r>
                  <a:rPr lang="en-US" dirty="0"/>
                  <a:t>What output do we get following from the following (assuming lower numbers have highest priority?) 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PQ </a:t>
                </a:r>
                <a:r>
                  <a:rPr lang="en-US" dirty="0" err="1"/>
                  <a:t>thePQ</a:t>
                </a:r>
                <a:r>
                  <a:rPr lang="en-US" dirty="0"/>
                  <a:t> = new PQ(10); // make new priority queue 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thePQ.insert</a:t>
                </a:r>
                <a:r>
                  <a:rPr lang="en-US" dirty="0"/>
                  <a:t>(60); // slot items into queue 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thePQ.insert</a:t>
                </a:r>
                <a:r>
                  <a:rPr lang="en-US" dirty="0"/>
                  <a:t>(20); 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thePQ.insert</a:t>
                </a:r>
                <a:r>
                  <a:rPr lang="en-US" dirty="0"/>
                  <a:t>(80); 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thePQ.insert</a:t>
                </a:r>
                <a:r>
                  <a:rPr lang="en-US" dirty="0"/>
                  <a:t>(40); 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while (!</a:t>
                </a:r>
                <a:r>
                  <a:rPr lang="en-US" dirty="0" err="1"/>
                  <a:t>thePQ.isEmpty</a:t>
                </a:r>
                <a:r>
                  <a:rPr lang="en-US" dirty="0"/>
                  <a:t>()){ </a:t>
                </a:r>
              </a:p>
              <a:p>
                <a:pPr marL="914400" lvl="2" indent="0">
                  <a:buNone/>
                </a:pPr>
                <a:r>
                  <a:rPr lang="en-US" sz="2400" dirty="0" err="1"/>
                  <a:t>System.out.println</a:t>
                </a:r>
                <a:r>
                  <a:rPr lang="en-US" sz="2400" dirty="0"/>
                  <a:t>(</a:t>
                </a:r>
                <a:r>
                  <a:rPr lang="en-US" sz="2400" dirty="0" err="1"/>
                  <a:t>thePQ.remove</a:t>
                </a:r>
                <a:r>
                  <a:rPr lang="en-US" sz="2400" dirty="0"/>
                  <a:t>()); </a:t>
                </a:r>
              </a:p>
              <a:p>
                <a:pPr marL="457200" lvl="1" indent="0">
                  <a:buNone/>
                </a:pPr>
                <a:r>
                  <a:rPr lang="en-US" dirty="0"/>
                  <a:t>}</a:t>
                </a:r>
              </a:p>
              <a:p>
                <a:pPr marL="457200" lvl="1" indent="0">
                  <a:buNone/>
                </a:pPr>
                <a:r>
                  <a:rPr lang="en-US" b="1" dirty="0"/>
                  <a:t>Output: 20 40 60 80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7D016E-7B61-3945-98E4-5C6F579F1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b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1311E-FF8A-4E44-A414-F4F824FD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68820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345-14D2-5846-85C3-74FBE859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789B-DC6D-4B4B-92DB-2CFE1DC4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635B-8752-AF43-9E1C-C376B83F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4500"/>
            <a:ext cx="6502400" cy="596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0D8B-ACCC-B94A-BA53-FD90C8B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13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C57E-5348-1B47-B38F-EA7958BC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Pop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24DB4-3D28-0F44-83F3-1F2FDB68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 ( )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remove</a:t>
            </a:r>
            <a:r>
              <a:rPr lang="en-US" sz="2800" dirty="0"/>
              <a:t> an element from the top of the stack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F3235-6400-674E-9DBD-C5DF73FC5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</a:t>
            </a:fld>
            <a:endParaRPr lang="en-TW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C319341-5848-604A-943A-AE9C8AD2D0E7}"/>
              </a:ext>
            </a:extLst>
          </p:cNvPr>
          <p:cNvSpPr/>
          <p:nvPr/>
        </p:nvSpPr>
        <p:spPr>
          <a:xfrm>
            <a:off x="1320358" y="5643326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A0F9B29-221A-9F4F-8182-AF342C245F5E}"/>
              </a:ext>
            </a:extLst>
          </p:cNvPr>
          <p:cNvSpPr/>
          <p:nvPr/>
        </p:nvSpPr>
        <p:spPr>
          <a:xfrm>
            <a:off x="1320359" y="5035705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96CC4DE-E720-354C-8902-7C9C610F2E1C}"/>
              </a:ext>
            </a:extLst>
          </p:cNvPr>
          <p:cNvSpPr/>
          <p:nvPr/>
        </p:nvSpPr>
        <p:spPr>
          <a:xfrm>
            <a:off x="1320359" y="4428084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10740F0-A2DB-394C-AE37-37AC6FBFA607}"/>
              </a:ext>
            </a:extLst>
          </p:cNvPr>
          <p:cNvSpPr/>
          <p:nvPr/>
        </p:nvSpPr>
        <p:spPr>
          <a:xfrm>
            <a:off x="1320359" y="3820463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EB4B23D0-4684-5741-BA36-595F75967785}"/>
              </a:ext>
            </a:extLst>
          </p:cNvPr>
          <p:cNvSpPr/>
          <p:nvPr/>
        </p:nvSpPr>
        <p:spPr>
          <a:xfrm>
            <a:off x="1320357" y="3215779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72EBC01-CBA1-E246-B08A-12FDEBC28840}"/>
              </a:ext>
            </a:extLst>
          </p:cNvPr>
          <p:cNvSpPr/>
          <p:nvPr/>
        </p:nvSpPr>
        <p:spPr>
          <a:xfrm>
            <a:off x="972850" y="3530916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2B0150-6D51-DF4B-B68E-9C0B6448AFB2}"/>
              </a:ext>
            </a:extLst>
          </p:cNvPr>
          <p:cNvSpPr/>
          <p:nvPr/>
        </p:nvSpPr>
        <p:spPr>
          <a:xfrm>
            <a:off x="212122" y="3355251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92BDAD52-FEF8-EE48-8A76-33B8CCAC14DA}"/>
              </a:ext>
            </a:extLst>
          </p:cNvPr>
          <p:cNvSpPr/>
          <p:nvPr/>
        </p:nvSpPr>
        <p:spPr>
          <a:xfrm>
            <a:off x="5393295" y="5726453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500B95D5-8D9F-EA4C-869A-23E6B2447E7B}"/>
              </a:ext>
            </a:extLst>
          </p:cNvPr>
          <p:cNvSpPr/>
          <p:nvPr/>
        </p:nvSpPr>
        <p:spPr>
          <a:xfrm>
            <a:off x="5393296" y="5118832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80B027A8-C2DE-FC4F-9A23-153AF9B6CD55}"/>
              </a:ext>
            </a:extLst>
          </p:cNvPr>
          <p:cNvSpPr/>
          <p:nvPr/>
        </p:nvSpPr>
        <p:spPr>
          <a:xfrm>
            <a:off x="5393296" y="4511211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2E4FA62-2582-BA47-BEF2-EB9BC9956490}"/>
              </a:ext>
            </a:extLst>
          </p:cNvPr>
          <p:cNvSpPr/>
          <p:nvPr/>
        </p:nvSpPr>
        <p:spPr>
          <a:xfrm>
            <a:off x="5393296" y="3903590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Curved Down Arrow 16">
            <a:extLst>
              <a:ext uri="{FF2B5EF4-FFF2-40B4-BE49-F238E27FC236}">
                <a16:creationId xmlns:a16="http://schemas.microsoft.com/office/drawing/2014/main" id="{238F84A4-9728-8541-8397-CD9F0B9F5CD4}"/>
              </a:ext>
            </a:extLst>
          </p:cNvPr>
          <p:cNvSpPr/>
          <p:nvPr/>
        </p:nvSpPr>
        <p:spPr>
          <a:xfrm>
            <a:off x="6070188" y="2408463"/>
            <a:ext cx="1776024" cy="7206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72DED242-A9D3-EE4B-BA1E-331A7F511B3C}"/>
              </a:ext>
            </a:extLst>
          </p:cNvPr>
          <p:cNvSpPr/>
          <p:nvPr/>
        </p:nvSpPr>
        <p:spPr>
          <a:xfrm>
            <a:off x="7159672" y="3240771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27DF89-BA1F-4646-9913-AC4F36EE5A92}"/>
              </a:ext>
            </a:extLst>
          </p:cNvPr>
          <p:cNvSpPr/>
          <p:nvPr/>
        </p:nvSpPr>
        <p:spPr>
          <a:xfrm>
            <a:off x="4946698" y="2304286"/>
            <a:ext cx="761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pop</a:t>
            </a:r>
            <a:endParaRPr lang="en-TW" sz="2800" b="1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D5840D5-907E-5A44-B308-9EC859B514C6}"/>
              </a:ext>
            </a:extLst>
          </p:cNvPr>
          <p:cNvSpPr/>
          <p:nvPr/>
        </p:nvSpPr>
        <p:spPr>
          <a:xfrm>
            <a:off x="4928655" y="4234798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A8D9DD-66A0-8E4E-8712-ED78BD5E93F5}"/>
              </a:ext>
            </a:extLst>
          </p:cNvPr>
          <p:cNvSpPr/>
          <p:nvPr/>
        </p:nvSpPr>
        <p:spPr>
          <a:xfrm>
            <a:off x="4167927" y="4059133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D55CBA3-4204-0C49-A06D-1A46AAB548D3}"/>
              </a:ext>
            </a:extLst>
          </p:cNvPr>
          <p:cNvSpPr/>
          <p:nvPr/>
        </p:nvSpPr>
        <p:spPr>
          <a:xfrm>
            <a:off x="3208618" y="3903590"/>
            <a:ext cx="1045029" cy="21523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759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2C4B-A5F2-5448-9013-98A644E6C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Peek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D10D-DD21-2E4F-8AFF-9B3D88F9B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Peek ( ) </a:t>
            </a:r>
          </a:p>
          <a:p>
            <a:pPr lvl="1"/>
            <a:r>
              <a:rPr lang="en-US" sz="2800" dirty="0"/>
              <a:t>look at the top item and copy it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CC5EA-C68E-4A46-8E85-ABEB224C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</a:t>
            </a:fld>
            <a:endParaRPr lang="en-TW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B817C79-DF9A-8749-AAAE-50D064537754}"/>
              </a:ext>
            </a:extLst>
          </p:cNvPr>
          <p:cNvSpPr/>
          <p:nvPr/>
        </p:nvSpPr>
        <p:spPr>
          <a:xfrm>
            <a:off x="1320358" y="5643326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51ADF7F-E8A2-994A-8682-D94F3797F62B}"/>
              </a:ext>
            </a:extLst>
          </p:cNvPr>
          <p:cNvSpPr/>
          <p:nvPr/>
        </p:nvSpPr>
        <p:spPr>
          <a:xfrm>
            <a:off x="1320359" y="5035705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AEE56AF-2A17-8749-B993-9DEE76E33BA3}"/>
              </a:ext>
            </a:extLst>
          </p:cNvPr>
          <p:cNvSpPr/>
          <p:nvPr/>
        </p:nvSpPr>
        <p:spPr>
          <a:xfrm>
            <a:off x="1320359" y="4428084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C24A3A9-EF5A-9B4A-AF89-1A9031457FF2}"/>
              </a:ext>
            </a:extLst>
          </p:cNvPr>
          <p:cNvSpPr/>
          <p:nvPr/>
        </p:nvSpPr>
        <p:spPr>
          <a:xfrm>
            <a:off x="1320359" y="3820463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255CF1F-7394-9046-A08D-39F82310E91E}"/>
              </a:ext>
            </a:extLst>
          </p:cNvPr>
          <p:cNvSpPr/>
          <p:nvPr/>
        </p:nvSpPr>
        <p:spPr>
          <a:xfrm>
            <a:off x="1320357" y="3215779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88F9A4B-B531-C74B-8EED-2878B8DC94D3}"/>
              </a:ext>
            </a:extLst>
          </p:cNvPr>
          <p:cNvSpPr/>
          <p:nvPr/>
        </p:nvSpPr>
        <p:spPr>
          <a:xfrm>
            <a:off x="972850" y="3530916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EA044-1608-3546-B3BF-3223CD0F567F}"/>
              </a:ext>
            </a:extLst>
          </p:cNvPr>
          <p:cNvSpPr/>
          <p:nvPr/>
        </p:nvSpPr>
        <p:spPr>
          <a:xfrm>
            <a:off x="212122" y="3355251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urved Down Arrow 15">
            <a:extLst>
              <a:ext uri="{FF2B5EF4-FFF2-40B4-BE49-F238E27FC236}">
                <a16:creationId xmlns:a16="http://schemas.microsoft.com/office/drawing/2014/main" id="{C35EA09E-8E40-7B4E-BCD9-DE9D4F2E9686}"/>
              </a:ext>
            </a:extLst>
          </p:cNvPr>
          <p:cNvSpPr/>
          <p:nvPr/>
        </p:nvSpPr>
        <p:spPr>
          <a:xfrm>
            <a:off x="6070188" y="2408463"/>
            <a:ext cx="1776024" cy="7206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32F823C-6944-D24E-9A8E-E82FDB083460}"/>
              </a:ext>
            </a:extLst>
          </p:cNvPr>
          <p:cNvSpPr/>
          <p:nvPr/>
        </p:nvSpPr>
        <p:spPr>
          <a:xfrm>
            <a:off x="7159672" y="3240771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0A08C5-BB22-F044-9195-7CFA647E06F2}"/>
              </a:ext>
            </a:extLst>
          </p:cNvPr>
          <p:cNvSpPr/>
          <p:nvPr/>
        </p:nvSpPr>
        <p:spPr>
          <a:xfrm>
            <a:off x="4946698" y="2304286"/>
            <a:ext cx="912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peek</a:t>
            </a:r>
            <a:endParaRPr lang="en-TW" sz="2800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CE450BF-529B-CB43-AA14-C8123EF8BF84}"/>
              </a:ext>
            </a:extLst>
          </p:cNvPr>
          <p:cNvSpPr/>
          <p:nvPr/>
        </p:nvSpPr>
        <p:spPr>
          <a:xfrm>
            <a:off x="3208618" y="3903590"/>
            <a:ext cx="1045029" cy="21523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76A0180B-8002-0946-9C3F-05E8B9387AFB}"/>
              </a:ext>
            </a:extLst>
          </p:cNvPr>
          <p:cNvSpPr/>
          <p:nvPr/>
        </p:nvSpPr>
        <p:spPr>
          <a:xfrm>
            <a:off x="5346978" y="5643326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EDAFFF5E-7DC2-8141-887A-AA7CC0FB5489}"/>
              </a:ext>
            </a:extLst>
          </p:cNvPr>
          <p:cNvSpPr/>
          <p:nvPr/>
        </p:nvSpPr>
        <p:spPr>
          <a:xfrm>
            <a:off x="5346979" y="5035705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9203E362-802F-1A41-9E1A-DDD67ABF1C63}"/>
              </a:ext>
            </a:extLst>
          </p:cNvPr>
          <p:cNvSpPr/>
          <p:nvPr/>
        </p:nvSpPr>
        <p:spPr>
          <a:xfrm>
            <a:off x="5346979" y="4428084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5BE271CD-3F1E-E34E-A441-207199C152D6}"/>
              </a:ext>
            </a:extLst>
          </p:cNvPr>
          <p:cNvSpPr/>
          <p:nvPr/>
        </p:nvSpPr>
        <p:spPr>
          <a:xfrm>
            <a:off x="5346979" y="3820463"/>
            <a:ext cx="1353787" cy="700645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6203D3A9-9EC7-7E4A-AB1B-741935628B1E}"/>
              </a:ext>
            </a:extLst>
          </p:cNvPr>
          <p:cNvSpPr/>
          <p:nvPr/>
        </p:nvSpPr>
        <p:spPr>
          <a:xfrm>
            <a:off x="5346977" y="3215779"/>
            <a:ext cx="1353787" cy="70064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921F639-D20B-E549-839B-265F799BE066}"/>
              </a:ext>
            </a:extLst>
          </p:cNvPr>
          <p:cNvSpPr/>
          <p:nvPr/>
        </p:nvSpPr>
        <p:spPr>
          <a:xfrm>
            <a:off x="4999470" y="3530916"/>
            <a:ext cx="249114" cy="25729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87CE09-C93B-3C43-8D93-932B5D0B7178}"/>
              </a:ext>
            </a:extLst>
          </p:cNvPr>
          <p:cNvSpPr/>
          <p:nvPr/>
        </p:nvSpPr>
        <p:spPr>
          <a:xfrm>
            <a:off x="4238742" y="3355251"/>
            <a:ext cx="69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</a:t>
            </a:r>
            <a:endParaRPr lang="en-TW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B3AD8E-0B44-D842-9DF0-8CEF3C16BCB6}"/>
              </a:ext>
            </a:extLst>
          </p:cNvPr>
          <p:cNvSpPr/>
          <p:nvPr/>
        </p:nvSpPr>
        <p:spPr>
          <a:xfrm>
            <a:off x="7401170" y="3941416"/>
            <a:ext cx="785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copy</a:t>
            </a:r>
            <a:endParaRPr lang="en-TW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8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9EE3-7AEC-2E49-8D17-82EC980D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Other Stack Operations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0D31-9111-2C4A-BED5-7ADBB76C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MakeEmpty</a:t>
            </a:r>
            <a:r>
              <a:rPr lang="en-US" dirty="0"/>
              <a:t>( ) </a:t>
            </a:r>
          </a:p>
          <a:p>
            <a:pPr lvl="1"/>
            <a:r>
              <a:rPr lang="en-US" sz="2800" dirty="0"/>
              <a:t>Remove all items from the stack </a:t>
            </a:r>
            <a:br>
              <a:rPr lang="en-US" sz="2800" dirty="0"/>
            </a:br>
            <a:endParaRPr lang="en-US" sz="2800" dirty="0"/>
          </a:p>
          <a:p>
            <a:r>
              <a:rPr lang="en-US" dirty="0" err="1"/>
              <a:t>IsEmpty</a:t>
            </a:r>
            <a:r>
              <a:rPr lang="en-US" dirty="0"/>
              <a:t>( ) </a:t>
            </a:r>
          </a:p>
          <a:p>
            <a:pPr lvl="1"/>
            <a:r>
              <a:rPr lang="en-US" sz="2800" dirty="0"/>
              <a:t>True if stack is empty, false otherwise </a:t>
            </a:r>
            <a:br>
              <a:rPr lang="en-US" sz="2800" dirty="0"/>
            </a:br>
            <a:endParaRPr lang="en-US" sz="2800" dirty="0"/>
          </a:p>
          <a:p>
            <a:r>
              <a:rPr lang="en-US" dirty="0" err="1"/>
              <a:t>IsFull</a:t>
            </a:r>
            <a:r>
              <a:rPr lang="en-US" dirty="0"/>
              <a:t>( ) </a:t>
            </a:r>
          </a:p>
          <a:p>
            <a:pPr lvl="1"/>
            <a:r>
              <a:rPr lang="en-US" sz="2800" dirty="0"/>
              <a:t>True if stack is full, false otherwise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4333A-A817-A94E-9237-CDE1420F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15941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2D36-828A-F049-9C50-F9854C289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Array-based Stack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CC0F-8B7E-1145-9EF2-4CF34FC50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way of implementing the Stack ADT uses an array </a:t>
            </a:r>
          </a:p>
          <a:p>
            <a:r>
              <a:rPr lang="en-US" dirty="0"/>
              <a:t>We add elements from left to right </a:t>
            </a:r>
          </a:p>
          <a:p>
            <a:r>
              <a:rPr lang="en-US" dirty="0"/>
              <a:t>A variable keeps track of the index of the top element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15098-BE7B-624E-B7B8-71FC973A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9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4B9EE-7699-F64D-A850-429D4CCE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" y="3705990"/>
            <a:ext cx="8660674" cy="11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5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7480</TotalTime>
  <Words>2800</Words>
  <Application>Microsoft Macintosh PowerPoint</Application>
  <PresentationFormat>全屏显示(4:3)</PresentationFormat>
  <Paragraphs>688</Paragraphs>
  <Slides>51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Helvetica</vt:lpstr>
      <vt:lpstr>Tahoma</vt:lpstr>
      <vt:lpstr>Wingdings</vt:lpstr>
      <vt:lpstr>Office Theme</vt:lpstr>
      <vt:lpstr>Topic 7 –  Stacks and Queues </vt:lpstr>
      <vt:lpstr>Abstract Data Types (ADTs) </vt:lpstr>
      <vt:lpstr>Stacks</vt:lpstr>
      <vt:lpstr>Stack Interface </vt:lpstr>
      <vt:lpstr>Push</vt:lpstr>
      <vt:lpstr>Pop </vt:lpstr>
      <vt:lpstr>Peek</vt:lpstr>
      <vt:lpstr>Other Stack Operations </vt:lpstr>
      <vt:lpstr>Array-based Stack </vt:lpstr>
      <vt:lpstr>Push and Pop </vt:lpstr>
      <vt:lpstr>Array-based Stack (cont.)</vt:lpstr>
      <vt:lpstr>Implementing a Stack </vt:lpstr>
      <vt:lpstr>Java Implementation </vt:lpstr>
      <vt:lpstr>Methods </vt:lpstr>
      <vt:lpstr>Methods </vt:lpstr>
      <vt:lpstr>Methods </vt:lpstr>
      <vt:lpstr>Methods </vt:lpstr>
      <vt:lpstr>Result </vt:lpstr>
      <vt:lpstr>Stack Structures</vt:lpstr>
      <vt:lpstr>Method Stack in the JVM </vt:lpstr>
      <vt:lpstr>Method Stack in the JVM </vt:lpstr>
      <vt:lpstr>What can we use stacks for? </vt:lpstr>
      <vt:lpstr>Checking for palindromes </vt:lpstr>
      <vt:lpstr>Parentheses Matching </vt:lpstr>
      <vt:lpstr>Performance and Limitations </vt:lpstr>
      <vt:lpstr>Queues </vt:lpstr>
      <vt:lpstr>Queues </vt:lpstr>
      <vt:lpstr>Queues </vt:lpstr>
      <vt:lpstr>Insert </vt:lpstr>
      <vt:lpstr>Remove </vt:lpstr>
      <vt:lpstr>Other Methods </vt:lpstr>
      <vt:lpstr>Variables</vt:lpstr>
      <vt:lpstr>Examples </vt:lpstr>
      <vt:lpstr>Examples </vt:lpstr>
      <vt:lpstr>Array-based Queue</vt:lpstr>
      <vt:lpstr>Queue Class </vt:lpstr>
      <vt:lpstr>Method of Insert</vt:lpstr>
      <vt:lpstr>Method of Remove</vt:lpstr>
      <vt:lpstr>Method of peekFront and check empty</vt:lpstr>
      <vt:lpstr>Mothod of check Full and return its size</vt:lpstr>
      <vt:lpstr>Queue Example </vt:lpstr>
      <vt:lpstr>Performance and Limitations </vt:lpstr>
      <vt:lpstr>Deque</vt:lpstr>
      <vt:lpstr>insertLeft( ) and insertRight( )  </vt:lpstr>
      <vt:lpstr>removeLeft() and removeRight() </vt:lpstr>
      <vt:lpstr>Deques, Stacks and Queues</vt:lpstr>
      <vt:lpstr>Priority Queue </vt:lpstr>
      <vt:lpstr>What’s Different? </vt:lpstr>
      <vt:lpstr>Priority Queue Insert ( ) </vt:lpstr>
      <vt:lpstr>Priority Queue 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Microsoft Office User</dc:creator>
  <cp:lastModifiedBy>HANLIN CAI</cp:lastModifiedBy>
  <cp:revision>159</cp:revision>
  <dcterms:created xsi:type="dcterms:W3CDTF">2020-05-06T05:09:07Z</dcterms:created>
  <dcterms:modified xsi:type="dcterms:W3CDTF">2022-01-05T12:07:02Z</dcterms:modified>
</cp:coreProperties>
</file>